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0" r:id="rId3"/>
    <p:sldId id="320" r:id="rId4"/>
    <p:sldId id="321" r:id="rId5"/>
    <p:sldId id="322" r:id="rId6"/>
    <p:sldId id="323" r:id="rId7"/>
    <p:sldId id="325" r:id="rId8"/>
    <p:sldId id="327" r:id="rId9"/>
    <p:sldId id="326" r:id="rId10"/>
    <p:sldId id="331" r:id="rId11"/>
    <p:sldId id="332" r:id="rId12"/>
    <p:sldId id="343" r:id="rId13"/>
    <p:sldId id="333" r:id="rId14"/>
    <p:sldId id="328" r:id="rId15"/>
    <p:sldId id="329" r:id="rId16"/>
    <p:sldId id="330" r:id="rId17"/>
    <p:sldId id="334" r:id="rId18"/>
    <p:sldId id="338" r:id="rId19"/>
    <p:sldId id="335" r:id="rId20"/>
    <p:sldId id="336" r:id="rId21"/>
    <p:sldId id="337" r:id="rId22"/>
    <p:sldId id="339" r:id="rId23"/>
    <p:sldId id="342" r:id="rId24"/>
    <p:sldId id="340" r:id="rId25"/>
    <p:sldId id="341" r:id="rId26"/>
    <p:sldId id="344" r:id="rId27"/>
    <p:sldId id="345" r:id="rId28"/>
    <p:sldId id="346" r:id="rId29"/>
    <p:sldId id="348" r:id="rId30"/>
    <p:sldId id="347" r:id="rId31"/>
    <p:sldId id="317" r:id="rId32"/>
  </p:sldIdLst>
  <p:sldSz cx="12188825" cy="6858000"/>
  <p:notesSz cx="7315200" cy="96012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78" y="33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6/12/2018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6/12/2018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6/12/2018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1764" y="188640"/>
            <a:ext cx="8229600" cy="2016224"/>
          </a:xfrm>
        </p:spPr>
        <p:txBody>
          <a:bodyPr/>
          <a:lstStyle/>
          <a:p>
            <a:r>
              <a:rPr lang="en-US" dirty="0" smtClean="0"/>
              <a:t>Blind Deconvolution of Images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92156" y="6039578"/>
            <a:ext cx="2205980" cy="567680"/>
          </a:xfrm>
        </p:spPr>
        <p:txBody>
          <a:bodyPr>
            <a:normAutofit/>
          </a:bodyPr>
          <a:lstStyle/>
          <a:p>
            <a:r>
              <a:rPr lang="it-IT" sz="1600" i="1" dirty="0" smtClean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Hayden Brown</a:t>
            </a:r>
            <a:endParaRPr lang="it-IT" sz="1600" i="1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14164" y="2645296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 smtClean="0"/>
              <a:t>Glasses For Your Telescope</a:t>
            </a:r>
            <a:endParaRPr lang="it-I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52" y="3381366"/>
            <a:ext cx="5230316" cy="294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3346609"/>
            <a:ext cx="1916637" cy="19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own-n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dirty="0" smtClean="0"/>
              <a:t>In normal deconvolution of imagery the Point Spread Function (PSF) is the impulse response of the blurring mechanism. </a:t>
            </a:r>
            <a:endParaRPr lang="en-NZ" sz="1600" dirty="0" smtClean="0"/>
          </a:p>
          <a:p>
            <a:r>
              <a:rPr lang="en-NZ" sz="1600" dirty="0" smtClean="0"/>
              <a:t>If </a:t>
            </a:r>
            <a:r>
              <a:rPr lang="en-NZ" sz="1600" dirty="0" smtClean="0"/>
              <a:t>the blurring mechanism is thought of as a filter, the point spread function is the transfer function describing how the blurring process affects the true image.</a:t>
            </a:r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/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97" y="5221583"/>
            <a:ext cx="1836524" cy="1432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2962876"/>
            <a:ext cx="4896544" cy="1421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8889" y="4384453"/>
            <a:ext cx="108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True Image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5098784" y="4384453"/>
            <a:ext cx="17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Point Spread</a:t>
            </a:r>
          </a:p>
          <a:p>
            <a:pPr algn="ctr"/>
            <a:r>
              <a:rPr lang="en-NZ" dirty="0" smtClean="0"/>
              <a:t>Function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6970926" y="4384453"/>
            <a:ext cx="119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Observed </a:t>
            </a:r>
          </a:p>
          <a:p>
            <a:pPr algn="ctr"/>
            <a:r>
              <a:rPr lang="en-NZ" dirty="0" smtClean="0"/>
              <a:t>Image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4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dirty="0" smtClean="0">
                <a:solidFill>
                  <a:schemeClr val="accent1"/>
                </a:solidFill>
              </a:rPr>
              <a:t>In a </a:t>
            </a:r>
            <a:r>
              <a:rPr lang="en-NZ" sz="1600" dirty="0" smtClean="0">
                <a:solidFill>
                  <a:schemeClr val="accent1"/>
                </a:solidFill>
              </a:rPr>
              <a:t>nutshell</a:t>
            </a:r>
            <a:r>
              <a:rPr lang="en-NZ" sz="1600" dirty="0" smtClean="0">
                <a:solidFill>
                  <a:schemeClr val="accent1"/>
                </a:solidFill>
              </a:rPr>
              <a:t>, the PSF describes </a:t>
            </a:r>
            <a:r>
              <a:rPr lang="en-NZ" sz="1600" dirty="0">
                <a:solidFill>
                  <a:schemeClr val="accent1"/>
                </a:solidFill>
              </a:rPr>
              <a:t>how the energy of one point (pixel) is smeared additively and spatially across the image</a:t>
            </a:r>
            <a:r>
              <a:rPr lang="en-NZ" sz="1600" dirty="0" smtClean="0">
                <a:solidFill>
                  <a:schemeClr val="accent1"/>
                </a:solidFill>
              </a:rPr>
              <a:t>.</a:t>
            </a:r>
            <a:endParaRPr lang="en-NZ" sz="1600" dirty="0" smtClean="0">
              <a:solidFill>
                <a:schemeClr val="accent1"/>
              </a:solidFill>
            </a:endParaRPr>
          </a:p>
          <a:p>
            <a:r>
              <a:rPr lang="en-NZ" sz="1600" dirty="0" smtClean="0"/>
              <a:t>In </a:t>
            </a:r>
            <a:r>
              <a:rPr lang="en-NZ" sz="1600" dirty="0"/>
              <a:t>many cases, the point spread function is a large matrix with one value for each pixel</a:t>
            </a:r>
            <a:r>
              <a:rPr lang="en-NZ" sz="1600" dirty="0" smtClean="0"/>
              <a:t>.</a:t>
            </a:r>
          </a:p>
          <a:p>
            <a:r>
              <a:rPr lang="en-NZ" sz="1600" dirty="0" smtClean="0"/>
              <a:t>In </a:t>
            </a:r>
            <a:r>
              <a:rPr lang="en-NZ" sz="1600" dirty="0"/>
              <a:t>essence, the deconvolution process is identifying the inverse of the point spread function so that it can reverse the effects of the blurring process.</a:t>
            </a:r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/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3789040"/>
            <a:ext cx="6165167" cy="180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9276" y="567922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Observed</a:t>
            </a:r>
          </a:p>
          <a:p>
            <a:pPr algn="ctr"/>
            <a:r>
              <a:rPr lang="en-NZ" dirty="0" smtClean="0"/>
              <a:t>Image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5189517" y="566298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Inverse PSF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7390556" y="566298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Image</a:t>
            </a:r>
          </a:p>
          <a:p>
            <a:pPr algn="ctr"/>
            <a:r>
              <a:rPr lang="en-NZ" dirty="0" smtClean="0"/>
              <a:t>Estimate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72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</p:spPr>
            <p:txBody>
              <a:bodyPr>
                <a:noAutofit/>
              </a:bodyPr>
              <a:lstStyle/>
              <a:p>
                <a:r>
                  <a:rPr lang="en-NZ" sz="1600" dirty="0" smtClean="0"/>
                  <a:t>For deconvolution, most algorithms operate in </a:t>
                </a:r>
                <a:r>
                  <a:rPr lang="en-NZ" sz="1600" dirty="0" smtClean="0"/>
                  <a:t>both the frequency domain </a:t>
                </a:r>
                <a:r>
                  <a:rPr lang="en-NZ" sz="1600" i="1" dirty="0" smtClean="0"/>
                  <a:t>and</a:t>
                </a:r>
                <a:r>
                  <a:rPr lang="en-NZ" sz="1600" dirty="0" smtClean="0"/>
                  <a:t> image domain:</a:t>
                </a:r>
                <a:endParaRPr lang="en-NZ" sz="1600" dirty="0" smtClean="0"/>
              </a:p>
              <a:p>
                <a:r>
                  <a:rPr lang="en-NZ" sz="1600" b="1" dirty="0" smtClean="0"/>
                  <a:t>as per that signal-processing-101 </a:t>
                </a:r>
                <a:r>
                  <a:rPr lang="en-NZ" sz="1600" b="1" dirty="0"/>
                  <a:t>course you took at </a:t>
                </a:r>
                <a:r>
                  <a:rPr lang="en-NZ" sz="1600" b="1" dirty="0" smtClean="0"/>
                  <a:t>university:</a:t>
                </a:r>
                <a:endParaRPr lang="en-NZ" sz="1600" b="1" dirty="0"/>
              </a:p>
              <a:p>
                <a:pPr marL="231775" lvl="1" indent="0">
                  <a:buNone/>
                </a:pPr>
                <a:r>
                  <a:rPr lang="en-NZ" sz="1600" b="1" dirty="0">
                    <a:solidFill>
                      <a:schemeClr val="accent1"/>
                    </a:solidFill>
                  </a:rPr>
                  <a:t>c</a:t>
                </a:r>
                <a:r>
                  <a:rPr lang="en-NZ" sz="1600" b="1" dirty="0" smtClean="0">
                    <a:solidFill>
                      <a:schemeClr val="accent1"/>
                    </a:solidFill>
                  </a:rPr>
                  <a:t>onvolution </a:t>
                </a:r>
                <a:r>
                  <a:rPr lang="en-NZ" sz="1600" b="1" dirty="0">
                    <a:solidFill>
                      <a:schemeClr val="accent1"/>
                    </a:solidFill>
                  </a:rPr>
                  <a:t>in the time/spatial domain is the same as multiplication in the frequency domain</a:t>
                </a:r>
              </a:p>
              <a:p>
                <a:pPr marL="450850" lvl="2" indent="0">
                  <a:buNone/>
                </a:pPr>
                <a:endParaRPr lang="en-NZ" sz="1600" b="1" dirty="0" smtClean="0"/>
              </a:p>
              <a:p>
                <a:pPr marL="450850" lvl="2" indent="0">
                  <a:buNone/>
                </a:pPr>
                <a:r>
                  <a:rPr lang="en-NZ" sz="1600" b="1" dirty="0" smtClean="0"/>
                  <a:t>so, if</a:t>
                </a:r>
                <a:endParaRPr lang="en-NZ" sz="1600" b="1" dirty="0"/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1" dirty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450850" lvl="2" indent="0">
                  <a:buNone/>
                </a:pPr>
                <a:r>
                  <a:rPr lang="en-NZ" sz="1600" b="1" dirty="0"/>
                  <a:t>then</a:t>
                </a:r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1" dirty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endParaRPr lang="en-NZ" sz="1600" dirty="0" smtClean="0"/>
              </a:p>
              <a:p>
                <a:r>
                  <a:rPr lang="en-NZ" sz="1600" dirty="0" smtClean="0"/>
                  <a:t>Multiplication is </a:t>
                </a:r>
                <a:r>
                  <a:rPr lang="en-NZ" sz="1600" dirty="0" smtClean="0">
                    <a:solidFill>
                      <a:srgbClr val="FFFF00"/>
                    </a:solidFill>
                  </a:rPr>
                  <a:t>much easier</a:t>
                </a:r>
                <a:r>
                  <a:rPr lang="en-NZ" sz="1600" dirty="0" smtClean="0"/>
                  <a:t> to compute than the equivalent convolution operation in the image domain.</a:t>
                </a:r>
              </a:p>
              <a:p>
                <a:endParaRPr lang="en-NZ" sz="1600" dirty="0" smtClean="0"/>
              </a:p>
              <a:p>
                <a:endParaRPr lang="en-NZ" sz="1600" dirty="0" smtClean="0"/>
              </a:p>
              <a:p>
                <a:endParaRPr lang="en-NZ" sz="1600" dirty="0"/>
              </a:p>
              <a:p>
                <a:endParaRPr lang="en-NZ" sz="1600" dirty="0" smtClean="0"/>
              </a:p>
              <a:p>
                <a:endParaRPr lang="en-NZ" sz="1600" dirty="0" smtClean="0"/>
              </a:p>
              <a:p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NZ" sz="1600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  <a:blipFill rotWithShape="0">
                <a:blip r:embed="rId2"/>
                <a:stretch>
                  <a:fillRect l="-252" t="-8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2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dirty="0" smtClean="0"/>
              <a:t>The trouble with Point Spread Functions, is that measuring them directly is often :</a:t>
            </a: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costly</a:t>
            </a:r>
            <a:endParaRPr lang="en-NZ" sz="1600" dirty="0">
              <a:solidFill>
                <a:schemeClr val="accent1"/>
              </a:solidFill>
            </a:endParaRP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slow</a:t>
            </a:r>
            <a:endParaRPr lang="en-NZ" sz="1600" dirty="0">
              <a:solidFill>
                <a:schemeClr val="accent1"/>
              </a:solidFill>
            </a:endParaRP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practically </a:t>
            </a:r>
            <a:r>
              <a:rPr lang="en-NZ" sz="1600" dirty="0">
                <a:solidFill>
                  <a:schemeClr val="accent1"/>
                </a:solidFill>
              </a:rPr>
              <a:t>difficult</a:t>
            </a: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dangerous</a:t>
            </a:r>
          </a:p>
          <a:p>
            <a:pPr marL="231775" lvl="1" indent="0">
              <a:buNone/>
            </a:pPr>
            <a:endParaRPr lang="en-NZ" sz="1600" dirty="0"/>
          </a:p>
          <a:p>
            <a:pPr lvl="1"/>
            <a:r>
              <a:rPr lang="en-NZ" sz="1600" dirty="0" smtClean="0"/>
              <a:t>or, simply that the </a:t>
            </a:r>
            <a:r>
              <a:rPr lang="en-NZ" sz="1600" dirty="0"/>
              <a:t>opportunity to measure the PSF has passed</a:t>
            </a:r>
          </a:p>
          <a:p>
            <a:endParaRPr lang="en-NZ" sz="1600" dirty="0"/>
          </a:p>
          <a:p>
            <a:r>
              <a:rPr lang="en-NZ" sz="1600" dirty="0" smtClean="0"/>
              <a:t>So, techniques (such as Blind </a:t>
            </a:r>
            <a:r>
              <a:rPr lang="en-NZ" sz="1600" dirty="0"/>
              <a:t>image </a:t>
            </a:r>
            <a:r>
              <a:rPr lang="en-NZ" sz="1600" dirty="0" smtClean="0"/>
              <a:t>deconvolution) are </a:t>
            </a:r>
            <a:r>
              <a:rPr lang="en-NZ" sz="1600" dirty="0"/>
              <a:t>a viable </a:t>
            </a:r>
            <a:r>
              <a:rPr lang="en-NZ" sz="1600" dirty="0" smtClean="0"/>
              <a:t>way to estimate the PSF, without going to all the trouble of measuring them </a:t>
            </a:r>
            <a:r>
              <a:rPr lang="en-NZ" sz="1600" dirty="0" smtClean="0"/>
              <a:t>…</a:t>
            </a:r>
          </a:p>
          <a:p>
            <a:endParaRPr lang="en-NZ" sz="1600" dirty="0" smtClean="0"/>
          </a:p>
          <a:p>
            <a:pPr marL="0" indent="0">
              <a:buNone/>
            </a:pPr>
            <a:r>
              <a:rPr lang="en-NZ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	.. and the techniques can be applied </a:t>
            </a:r>
            <a:r>
              <a:rPr lang="en-NZ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backwards to legacy images</a:t>
            </a:r>
            <a:r>
              <a:rPr lang="en-NZ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  <a:endParaRPr lang="en-NZ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75" y="5335600"/>
            <a:ext cx="1589431" cy="12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dirty="0" smtClean="0"/>
              <a:t>Image restoration does not have the properties of a well-posed problem:</a:t>
            </a:r>
          </a:p>
          <a:p>
            <a:r>
              <a:rPr lang="en-NZ" sz="1600" dirty="0" smtClean="0"/>
              <a:t>According to the </a:t>
            </a:r>
            <a:r>
              <a:rPr lang="en-NZ" sz="1600" dirty="0" err="1" smtClean="0"/>
              <a:t>Hadamard</a:t>
            </a:r>
            <a:r>
              <a:rPr lang="en-NZ" sz="1600" dirty="0" smtClean="0"/>
              <a:t> criteria, a well-posed problem is one that:</a:t>
            </a:r>
          </a:p>
          <a:p>
            <a:pPr lvl="1"/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Has a </a:t>
            </a:r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solution.</a:t>
            </a:r>
            <a:endParaRPr lang="en-NZ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Has a unique </a:t>
            </a:r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solution.</a:t>
            </a:r>
            <a:endParaRPr lang="en-NZ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Has a solution that </a:t>
            </a:r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depends continuously </a:t>
            </a:r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on the parameters or input data (natural order to things</a:t>
            </a:r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).</a:t>
            </a:r>
            <a:endParaRPr lang="en-NZ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endParaRPr lang="en-NZ" sz="1200" dirty="0"/>
          </a:p>
          <a:p>
            <a:r>
              <a:rPr lang="en-NZ" sz="1600" dirty="0" smtClean="0"/>
              <a:t>The number of unknown parameters, as well as the properties of the parameters makes the problem very </a:t>
            </a:r>
            <a:r>
              <a:rPr lang="en-NZ" sz="1600" dirty="0" smtClean="0"/>
              <a:t>challenging.</a:t>
            </a:r>
            <a:endParaRPr lang="en-NZ" sz="1600" dirty="0" smtClean="0"/>
          </a:p>
          <a:p>
            <a:endParaRPr lang="en-NZ" sz="1600" dirty="0" smtClean="0"/>
          </a:p>
          <a:p>
            <a:r>
              <a:rPr lang="en-NZ" sz="1600" dirty="0" smtClean="0"/>
              <a:t>A small perturbation in the given data produces a large deviation in the resulting solution.</a:t>
            </a:r>
          </a:p>
          <a:p>
            <a:endParaRPr lang="en-NZ" sz="1600" dirty="0" smtClean="0"/>
          </a:p>
          <a:p>
            <a:r>
              <a:rPr lang="en-NZ" sz="1600" dirty="0" smtClean="0"/>
              <a:t>The direct inverse of the transfer function describing the blurring mechanism usually has large magnitudes at high frequencies, so excessive </a:t>
            </a:r>
            <a:r>
              <a:rPr lang="en-NZ" sz="1600" b="1" dirty="0" smtClean="0">
                <a:solidFill>
                  <a:srgbClr val="FFFF00"/>
                </a:solidFill>
              </a:rPr>
              <a:t>amplification of noise</a:t>
            </a:r>
            <a:r>
              <a:rPr lang="en-NZ" sz="1600" dirty="0" smtClean="0"/>
              <a:t> at these </a:t>
            </a:r>
            <a:r>
              <a:rPr lang="en-NZ" sz="1600" dirty="0" smtClean="0"/>
              <a:t>frequencies will occur.</a:t>
            </a:r>
            <a:endParaRPr lang="en-NZ" sz="1600" dirty="0" smtClean="0"/>
          </a:p>
          <a:p>
            <a:endParaRPr lang="en-NZ" sz="1600" dirty="0" smtClean="0"/>
          </a:p>
          <a:p>
            <a:endParaRPr lang="en-NZ" sz="1600" dirty="0" smtClean="0"/>
          </a:p>
          <a:p>
            <a:pPr marL="0" indent="0" algn="ctr">
              <a:buNone/>
            </a:pPr>
            <a:endParaRPr lang="en-NZ" sz="1600" dirty="0" smtClean="0"/>
          </a:p>
          <a:p>
            <a:pPr marL="0" indent="0" algn="ctr">
              <a:buNone/>
            </a:pPr>
            <a:endParaRPr lang="en-NZ" sz="1600" dirty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85422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dirty="0" smtClean="0"/>
              <a:t>Typically assumptions need to be made to fill in the blanks with respect to the problem in order to have any decent chance of solving it.</a:t>
            </a:r>
          </a:p>
          <a:p>
            <a:endParaRPr lang="en-NZ" sz="1600" dirty="0" smtClean="0"/>
          </a:p>
          <a:p>
            <a:r>
              <a:rPr lang="en-NZ" sz="1600" dirty="0" smtClean="0"/>
              <a:t>In any case, </a:t>
            </a:r>
            <a:r>
              <a:rPr lang="en-NZ" sz="1600" b="1" i="1" dirty="0" smtClean="0"/>
              <a:t>no matter</a:t>
            </a:r>
            <a:r>
              <a:rPr lang="en-NZ" sz="1600" dirty="0" smtClean="0"/>
              <a:t> how good the algorithm is, getting back to the true image is impossible due to the addition of noise.</a:t>
            </a:r>
          </a:p>
          <a:p>
            <a:pPr marL="239712" lvl="1" indent="0">
              <a:buNone/>
            </a:pPr>
            <a:r>
              <a:rPr lang="en-NZ" sz="1600" dirty="0" smtClean="0"/>
              <a:t>After all, noise </a:t>
            </a:r>
            <a:r>
              <a:rPr lang="en-NZ" sz="1600" dirty="0" smtClean="0"/>
              <a:t>is a </a:t>
            </a:r>
            <a:r>
              <a:rPr lang="en-NZ" sz="1600" b="1" dirty="0" smtClean="0">
                <a:solidFill>
                  <a:srgbClr val="FFFF00"/>
                </a:solidFill>
              </a:rPr>
              <a:t>random process</a:t>
            </a:r>
            <a:r>
              <a:rPr lang="en-NZ" sz="1600" b="1" dirty="0" smtClean="0"/>
              <a:t> </a:t>
            </a:r>
            <a:r>
              <a:rPr lang="en-NZ" sz="1600" dirty="0" smtClean="0"/>
              <a:t>that can only be modelled statistically.</a:t>
            </a:r>
          </a:p>
          <a:p>
            <a:endParaRPr lang="en-NZ" sz="1600" dirty="0" smtClean="0"/>
          </a:p>
          <a:p>
            <a:pPr marL="0" indent="0" algn="ctr">
              <a:buNone/>
            </a:pPr>
            <a:endParaRPr lang="en-NZ" sz="1600" dirty="0" smtClean="0"/>
          </a:p>
          <a:p>
            <a:pPr marL="0" indent="0" algn="ctr">
              <a:buNone/>
            </a:pPr>
            <a:endParaRPr lang="en-NZ" sz="1600" dirty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4027918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484784"/>
            <a:ext cx="7973233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This leads us to a discussion of the array of image deconvolution techniques</a:t>
            </a:r>
          </a:p>
          <a:p>
            <a:endParaRPr lang="en-NZ" sz="1600" b="1" dirty="0" smtClean="0"/>
          </a:p>
          <a:p>
            <a:r>
              <a:rPr lang="en-NZ" sz="1600" b="1" dirty="0" smtClean="0">
                <a:solidFill>
                  <a:srgbClr val="FFFF00"/>
                </a:solidFill>
              </a:rPr>
              <a:t>Non-blind:</a:t>
            </a:r>
          </a:p>
          <a:p>
            <a:pPr lvl="1"/>
            <a:r>
              <a:rPr lang="en-NZ" sz="1600" b="1" dirty="0" smtClean="0"/>
              <a:t>Identify the PSF separately from the blurred image – and apply the inverse to the blurred image.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Simplest </a:t>
            </a:r>
            <a:r>
              <a:rPr lang="en-NZ" sz="1600" b="1" dirty="0"/>
              <a:t>to implement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These </a:t>
            </a:r>
            <a:r>
              <a:rPr lang="en-NZ" sz="1600" b="1" dirty="0" smtClean="0"/>
              <a:t>techniques use A Priori Blur Identification Methods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Require </a:t>
            </a:r>
            <a:r>
              <a:rPr lang="en-NZ" sz="1600" b="1" dirty="0" smtClean="0"/>
              <a:t>special knowledge of the PSF – </a:t>
            </a:r>
            <a:r>
              <a:rPr lang="en-NZ" sz="1600" b="1" dirty="0" smtClean="0">
                <a:solidFill>
                  <a:srgbClr val="FFFF00"/>
                </a:solidFill>
              </a:rPr>
              <a:t>using </a:t>
            </a:r>
            <a:r>
              <a:rPr lang="en-NZ" sz="1600" b="1" dirty="0" smtClean="0">
                <a:solidFill>
                  <a:srgbClr val="FFFF00"/>
                </a:solidFill>
              </a:rPr>
              <a:t>image features</a:t>
            </a:r>
            <a:r>
              <a:rPr lang="en-NZ" sz="1600" b="1" dirty="0" smtClean="0"/>
              <a:t> </a:t>
            </a:r>
            <a:r>
              <a:rPr lang="en-NZ" sz="1600" b="1" dirty="0" smtClean="0"/>
              <a:t>such as a point source (distant star) or feature edges</a:t>
            </a:r>
            <a:r>
              <a:rPr lang="en-NZ" sz="1600" b="1" dirty="0" smtClean="0">
                <a:solidFill>
                  <a:srgbClr val="FFFF00"/>
                </a:solidFill>
              </a:rPr>
              <a:t> to estimate the empirical PSF</a:t>
            </a:r>
          </a:p>
          <a:p>
            <a:pPr lvl="2"/>
            <a:endParaRPr lang="en-NZ" sz="1600" b="1" dirty="0" smtClean="0"/>
          </a:p>
          <a:p>
            <a:pPr lvl="2"/>
            <a:r>
              <a:rPr lang="en-NZ" sz="1600" b="1" dirty="0" smtClean="0"/>
              <a:t>similar approach to </a:t>
            </a:r>
            <a:r>
              <a:rPr lang="en-NZ" sz="1600" b="1" dirty="0" smtClean="0"/>
              <a:t>measuring the impulse response of a </a:t>
            </a:r>
            <a:r>
              <a:rPr lang="en-NZ" sz="1600" b="1" dirty="0" smtClean="0"/>
              <a:t>normal filter</a:t>
            </a:r>
            <a:r>
              <a:rPr lang="en-NZ" sz="1600" b="1" dirty="0" smtClean="0"/>
              <a:t>.</a:t>
            </a:r>
            <a:endParaRPr lang="en-NZ" sz="1600" dirty="0" smtClean="0"/>
          </a:p>
          <a:p>
            <a:pPr marL="0" indent="0" algn="ctr">
              <a:buNone/>
            </a:pPr>
            <a:endParaRPr lang="en-NZ" sz="1600" dirty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766820" y="4365104"/>
            <a:ext cx="2286000" cy="2708275"/>
            <a:chOff x="7074" y="7435"/>
            <a:chExt cx="3600" cy="4265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7166" y="7560"/>
              <a:ext cx="3420" cy="3420"/>
              <a:chOff x="3114" y="8820"/>
              <a:chExt cx="3482" cy="3606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" y="8820"/>
                <a:ext cx="3482" cy="3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Oval 5"/>
              <p:cNvSpPr>
                <a:spLocks noChangeArrowheads="1"/>
              </p:cNvSpPr>
              <p:nvPr/>
            </p:nvSpPr>
            <p:spPr bwMode="auto">
              <a:xfrm>
                <a:off x="3654" y="9720"/>
                <a:ext cx="720" cy="7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/>
              </a:p>
            </p:txBody>
          </p:sp>
          <p:sp>
            <p:nvSpPr>
              <p:cNvPr id="5" name="Text Box 6"/>
              <p:cNvSpPr txBox="1">
                <a:spLocks noChangeArrowheads="1"/>
              </p:cNvSpPr>
              <p:nvPr/>
            </p:nvSpPr>
            <p:spPr bwMode="auto">
              <a:xfrm>
                <a:off x="4383" y="9465"/>
                <a:ext cx="1800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NZ" altLang="en-US" sz="1100" b="0" i="0" u="none" strike="noStrike" cap="none" normalizeH="0" baseline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</a:rPr>
                  <a:t>Emperical PSF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>
                <a:solidFill>
                  <a:srgbClr val="FFFF00"/>
                </a:solidFill>
              </a:rPr>
              <a:t>Blind Deconvolution:</a:t>
            </a:r>
            <a:endParaRPr lang="en-NZ" sz="1600" b="1" dirty="0">
              <a:solidFill>
                <a:srgbClr val="FFFF00"/>
              </a:solidFill>
            </a:endParaRPr>
          </a:p>
          <a:p>
            <a:pPr lvl="1"/>
            <a:r>
              <a:rPr lang="en-NZ" sz="1600" b="1" dirty="0"/>
              <a:t>Incorporating PSF and image identification (simultaneously </a:t>
            </a:r>
            <a:r>
              <a:rPr lang="en-NZ" sz="1600" b="1" dirty="0" smtClean="0"/>
              <a:t>estimating </a:t>
            </a:r>
            <a:r>
              <a:rPr lang="en-NZ" sz="1600" b="1" dirty="0"/>
              <a:t>the PSF and true image)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More-complicated algorithms as a rule.</a:t>
            </a:r>
            <a:endParaRPr lang="en-NZ" sz="1600" b="1" dirty="0"/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A </a:t>
            </a:r>
            <a:r>
              <a:rPr lang="en-NZ" sz="1600" b="1" dirty="0"/>
              <a:t>variety </a:t>
            </a:r>
            <a:r>
              <a:rPr lang="en-NZ" sz="1600" b="1" dirty="0" smtClean="0"/>
              <a:t>of algorithm types have been developed:</a:t>
            </a:r>
          </a:p>
          <a:p>
            <a:pPr lvl="1"/>
            <a:endParaRPr lang="en-NZ" sz="1600" b="1" dirty="0" smtClean="0"/>
          </a:p>
          <a:p>
            <a:pPr lvl="2"/>
            <a:r>
              <a:rPr lang="en-NZ" sz="1600" b="1" dirty="0" smtClean="0"/>
              <a:t>Zero-sheet separation</a:t>
            </a:r>
          </a:p>
          <a:p>
            <a:pPr lvl="2"/>
            <a:endParaRPr lang="en-NZ" sz="1600" b="1" dirty="0" smtClean="0"/>
          </a:p>
          <a:p>
            <a:pPr lvl="2"/>
            <a:r>
              <a:rPr lang="en-NZ" sz="1600" b="1" dirty="0" smtClean="0"/>
              <a:t>Autoregressive Moving Average (ARMA) </a:t>
            </a:r>
            <a:r>
              <a:rPr lang="en-NZ" sz="1600" b="1" dirty="0" err="1" smtClean="0"/>
              <a:t>Paramter</a:t>
            </a:r>
            <a:r>
              <a:rPr lang="en-NZ" sz="1600" b="1" dirty="0" smtClean="0"/>
              <a:t> estimation </a:t>
            </a:r>
          </a:p>
          <a:p>
            <a:pPr marL="638175" lvl="3" indent="0">
              <a:buNone/>
            </a:pPr>
            <a:r>
              <a:rPr lang="en-NZ" b="1" dirty="0" smtClean="0"/>
              <a:t>(Maximum likelihood estimation)</a:t>
            </a:r>
          </a:p>
          <a:p>
            <a:pPr lvl="2"/>
            <a:endParaRPr lang="en-NZ" sz="1600" b="1" dirty="0" smtClean="0"/>
          </a:p>
          <a:p>
            <a:pPr lvl="2"/>
            <a:r>
              <a:rPr lang="en-NZ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Non-parametric Deterministic Image Constraints Restoration Techniques</a:t>
            </a:r>
            <a:r>
              <a:rPr lang="en-NZ" sz="1600" b="1" dirty="0" smtClean="0"/>
              <a:t>   (</a:t>
            </a:r>
            <a:r>
              <a:rPr lang="en-NZ" sz="1600" b="1" dirty="0" smtClean="0">
                <a:solidFill>
                  <a:schemeClr val="tx2">
                    <a:lumMod val="75000"/>
                  </a:schemeClr>
                </a:solidFill>
              </a:rPr>
              <a:t>our focus here</a:t>
            </a:r>
            <a:r>
              <a:rPr lang="en-NZ" sz="1600" b="1" dirty="0" smtClean="0"/>
              <a:t>)</a:t>
            </a:r>
            <a:br>
              <a:rPr lang="en-NZ" sz="1600" b="1" dirty="0" smtClean="0"/>
            </a:b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666414" y="6381328"/>
            <a:ext cx="140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i="1" dirty="0" smtClean="0">
                <a:solidFill>
                  <a:srgbClr val="FFFF00"/>
                </a:solidFill>
              </a:rPr>
              <a:t>but also…</a:t>
            </a:r>
            <a:endParaRPr lang="en-NZ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>
                <a:solidFill>
                  <a:srgbClr val="FFFF00"/>
                </a:solidFill>
              </a:rPr>
              <a:t>Neural-network implementations:</a:t>
            </a:r>
          </a:p>
          <a:p>
            <a:pPr lvl="1"/>
            <a:r>
              <a:rPr lang="en-NZ" sz="1600" b="1" dirty="0" smtClean="0"/>
              <a:t>feature extraction is managed by different layers of the neural network.</a:t>
            </a:r>
            <a:endParaRPr lang="en-NZ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89" y="2348880"/>
            <a:ext cx="5832648" cy="4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>
                <a:solidFill>
                  <a:srgbClr val="FFFF00"/>
                </a:solidFill>
              </a:rPr>
              <a:t>Non-parametric Deterministic Image Constraints Restoration:</a:t>
            </a:r>
            <a:endParaRPr lang="en-NZ" sz="1600" b="1" dirty="0">
              <a:solidFill>
                <a:srgbClr val="FFFF00"/>
              </a:solidFill>
            </a:endParaRPr>
          </a:p>
          <a:p>
            <a:pPr lvl="1"/>
            <a:r>
              <a:rPr lang="en-NZ" sz="1600" b="1" dirty="0" smtClean="0"/>
              <a:t>Lucy-Richardson Algorithm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Iterative Blind Deconvolution by Ayres and Dainty</a:t>
            </a:r>
          </a:p>
          <a:p>
            <a:pPr lvl="1"/>
            <a:endParaRPr lang="en-NZ" sz="16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NZ" sz="1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Davey Algorithm				(our focus here)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Simulated Annealing (SA) Algorithm – McCallum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Non-negativity and support constraint; recursive inverse filtering (NAS-RIF)</a:t>
            </a:r>
          </a:p>
          <a:p>
            <a:pPr marL="0" indent="0">
              <a:buNone/>
            </a:pPr>
            <a:endParaRPr lang="en-NZ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6418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Images and blurring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4968552"/>
          </a:xfrm>
        </p:spPr>
        <p:txBody>
          <a:bodyPr>
            <a:normAutofit/>
          </a:bodyPr>
          <a:lstStyle/>
          <a:p>
            <a:r>
              <a:rPr lang="en-NZ" sz="1400" dirty="0" smtClean="0"/>
              <a:t>Many important every day applications deal </a:t>
            </a:r>
            <a:r>
              <a:rPr lang="en-NZ" sz="1400" dirty="0"/>
              <a:t>with </a:t>
            </a:r>
            <a:r>
              <a:rPr lang="en-NZ" sz="1400" dirty="0" smtClean="0"/>
              <a:t>images.</a:t>
            </a:r>
          </a:p>
          <a:p>
            <a:pPr lvl="1"/>
            <a:r>
              <a:rPr lang="en-NZ" sz="1400" dirty="0" smtClean="0"/>
              <a:t>They are often an </a:t>
            </a:r>
            <a:r>
              <a:rPr lang="en-NZ" sz="1400" dirty="0"/>
              <a:t>ideal and natural way to measure and view the </a:t>
            </a:r>
            <a:r>
              <a:rPr lang="en-NZ" sz="1400" dirty="0" smtClean="0"/>
              <a:t>world</a:t>
            </a:r>
            <a:r>
              <a:rPr lang="en-NZ" sz="1400" dirty="0"/>
              <a:t>:</a:t>
            </a:r>
            <a:endParaRPr lang="en-NZ" sz="1400" dirty="0" smtClean="0"/>
          </a:p>
          <a:p>
            <a:pPr lvl="2"/>
            <a:r>
              <a:rPr lang="en-NZ" sz="1400" dirty="0" smtClean="0"/>
              <a:t>Photography</a:t>
            </a:r>
          </a:p>
          <a:p>
            <a:pPr lvl="2"/>
            <a:r>
              <a:rPr lang="en-NZ" sz="1400" dirty="0" smtClean="0"/>
              <a:t>Astronomy</a:t>
            </a:r>
          </a:p>
          <a:p>
            <a:pPr lvl="2"/>
            <a:r>
              <a:rPr lang="en-NZ" sz="1400" dirty="0" smtClean="0"/>
              <a:t>Medical imaging (tomography, ultrasound)</a:t>
            </a:r>
          </a:p>
          <a:p>
            <a:pPr lvl="2"/>
            <a:r>
              <a:rPr lang="en-NZ" sz="1400" dirty="0" smtClean="0"/>
              <a:t>Selfies ?</a:t>
            </a:r>
          </a:p>
          <a:p>
            <a:pPr marL="0" indent="0">
              <a:buNone/>
            </a:pPr>
            <a:endParaRPr lang="en-NZ" sz="1400" dirty="0"/>
          </a:p>
          <a:p>
            <a:pPr marL="285750" indent="-285750"/>
            <a:r>
              <a:rPr lang="en-NZ" sz="1400" dirty="0"/>
              <a:t>In each case there is an underlying object or scene we wish to </a:t>
            </a:r>
            <a:r>
              <a:rPr lang="en-NZ" sz="1400" dirty="0" smtClean="0"/>
              <a:t>observe</a:t>
            </a:r>
            <a:endParaRPr lang="en-NZ" sz="1400" dirty="0"/>
          </a:p>
          <a:p>
            <a:pPr lvl="1"/>
            <a:r>
              <a:rPr lang="en-NZ" sz="1400" dirty="0"/>
              <a:t> </a:t>
            </a:r>
            <a:r>
              <a:rPr lang="en-NZ" sz="1400" dirty="0" smtClean="0"/>
              <a:t>the </a:t>
            </a:r>
            <a:r>
              <a:rPr lang="en-NZ" sz="1400" dirty="0"/>
              <a:t>original or ‘true’ image is the </a:t>
            </a:r>
            <a:r>
              <a:rPr lang="en-NZ" sz="1400" b="1" dirty="0"/>
              <a:t>ideal</a:t>
            </a:r>
            <a:r>
              <a:rPr lang="en-NZ" sz="1400" dirty="0"/>
              <a:t> representation of the observed scene.</a:t>
            </a:r>
          </a:p>
          <a:p>
            <a:pPr marL="231775" lvl="1" indent="0">
              <a:buNone/>
            </a:pPr>
            <a:endParaRPr lang="en-NZ" sz="1400" dirty="0"/>
          </a:p>
          <a:p>
            <a:r>
              <a:rPr lang="en-NZ" sz="1400" dirty="0"/>
              <a:t>But the process of observing is </a:t>
            </a:r>
            <a:r>
              <a:rPr lang="en-NZ" sz="1400" b="1" dirty="0"/>
              <a:t>never perfect</a:t>
            </a:r>
            <a:r>
              <a:rPr lang="en-NZ" sz="1400" dirty="0"/>
              <a:t>. Uncertainty is always introduced in the </a:t>
            </a:r>
            <a:r>
              <a:rPr lang="en-NZ" sz="1400" dirty="0" smtClean="0"/>
              <a:t>measurements:</a:t>
            </a:r>
            <a:endParaRPr lang="en-NZ" sz="1400" dirty="0"/>
          </a:p>
          <a:p>
            <a:pPr lvl="1"/>
            <a:r>
              <a:rPr lang="en-NZ" sz="1400" dirty="0"/>
              <a:t>Blurring</a:t>
            </a:r>
          </a:p>
          <a:p>
            <a:pPr lvl="1"/>
            <a:r>
              <a:rPr lang="en-NZ" sz="1400" dirty="0"/>
              <a:t>Noise</a:t>
            </a:r>
          </a:p>
          <a:p>
            <a:pPr lvl="1"/>
            <a:r>
              <a:rPr lang="en-NZ" sz="1400" dirty="0"/>
              <a:t>Other degradations in the recorded </a:t>
            </a:r>
            <a:r>
              <a:rPr lang="en-NZ" sz="1400" dirty="0" smtClean="0"/>
              <a:t>images</a:t>
            </a:r>
            <a:endParaRPr lang="en-N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endParaRPr lang="en-NZ" sz="1400" dirty="0" smtClean="0"/>
          </a:p>
          <a:p>
            <a:pPr marL="0" indent="0">
              <a:buNone/>
            </a:pPr>
            <a:endParaRPr lang="en-NZ" sz="1400" dirty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51" y="4221088"/>
            <a:ext cx="2694106" cy="1797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51" y="1001847"/>
            <a:ext cx="2655505" cy="1995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960">
            <a:off x="3024191" y="2959014"/>
            <a:ext cx="514422" cy="4953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37743" y="2996952"/>
            <a:ext cx="211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Blurring</a:t>
            </a:r>
            <a:endParaRPr lang="en-NZ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237743" y="6001543"/>
            <a:ext cx="1681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Noise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b="1" dirty="0" smtClean="0"/>
              <a:t>Iterative algorithm for estimating the true image and PSF by applying deterministic constraints to the image and PSF.</a:t>
            </a:r>
          </a:p>
          <a:p>
            <a:r>
              <a:rPr lang="en-NZ" sz="1600" b="1" dirty="0" smtClean="0"/>
              <a:t>An iterative algorithm takes an initial input, approximates the output and then feeds the approximation </a:t>
            </a:r>
            <a:r>
              <a:rPr lang="en-NZ" sz="1600" b="1" dirty="0" smtClean="0"/>
              <a:t>back </a:t>
            </a:r>
            <a:r>
              <a:rPr lang="en-NZ" sz="1600" b="1" dirty="0" smtClean="0"/>
              <a:t>in as an input and repeats to create a sequence of approximations that (hopefully) converge on the true solution/image.</a:t>
            </a:r>
          </a:p>
          <a:p>
            <a:r>
              <a:rPr lang="en-NZ" sz="1600" b="1" dirty="0" smtClean="0"/>
              <a:t>To get the next iteration at each step, we need some a priori knowledge (filling the blanks) to be asserted on the image and PSF.</a:t>
            </a:r>
          </a:p>
          <a:p>
            <a:pPr marL="239712" lvl="1" indent="0">
              <a:buNone/>
            </a:pPr>
            <a:r>
              <a:rPr lang="en-NZ" sz="1600" b="1" dirty="0" smtClean="0"/>
              <a:t>These are:</a:t>
            </a:r>
          </a:p>
          <a:p>
            <a:pPr lvl="1"/>
            <a:r>
              <a:rPr lang="en-NZ" sz="1600" b="1" dirty="0" smtClean="0">
                <a:solidFill>
                  <a:srgbClr val="FFFF00"/>
                </a:solidFill>
              </a:rPr>
              <a:t>Non-negativity constraint</a:t>
            </a:r>
            <a:r>
              <a:rPr lang="en-NZ" sz="1600" b="1" dirty="0"/>
              <a:t>	</a:t>
            </a:r>
            <a:r>
              <a:rPr lang="en-NZ" sz="1600" b="1" dirty="0" smtClean="0"/>
              <a:t>	Pixels can’t have negative values</a:t>
            </a:r>
          </a:p>
          <a:p>
            <a:pPr marL="231775" lvl="1" indent="0">
              <a:buNone/>
            </a:pPr>
            <a:endParaRPr lang="en-NZ" sz="1600" b="1" dirty="0" smtClean="0"/>
          </a:p>
          <a:p>
            <a:pPr lvl="1"/>
            <a:r>
              <a:rPr lang="en-NZ" sz="1600" b="1" dirty="0" smtClean="0">
                <a:solidFill>
                  <a:srgbClr val="FFFF00"/>
                </a:solidFill>
              </a:rPr>
              <a:t>Support constraint</a:t>
            </a:r>
            <a:r>
              <a:rPr lang="en-NZ" sz="1600" b="1" dirty="0"/>
              <a:t>	</a:t>
            </a:r>
            <a:r>
              <a:rPr lang="en-NZ" sz="1600" b="1" dirty="0" smtClean="0"/>
              <a:t>	The true image is completely contained within a finite (bounded) 				</a:t>
            </a:r>
            <a:r>
              <a:rPr lang="en-NZ" sz="1600" b="1" i="1" dirty="0" smtClean="0"/>
              <a:t>support</a:t>
            </a:r>
            <a:r>
              <a:rPr lang="en-NZ" sz="1600" b="1" dirty="0" smtClean="0"/>
              <a:t>. The support is the smallest rectangle that contains the 				image. </a:t>
            </a:r>
          </a:p>
          <a:p>
            <a:pPr marL="463550" lvl="2" indent="0">
              <a:buNone/>
            </a:pPr>
            <a:r>
              <a:rPr lang="en-NZ" sz="1600" b="1" dirty="0" smtClean="0"/>
              <a:t>				Outside of the support, the image is uniformly black or </a:t>
            </a:r>
            <a:r>
              <a:rPr lang="en-NZ" sz="1600" b="1" dirty="0" smtClean="0"/>
              <a:t>white.</a:t>
            </a:r>
            <a:endParaRPr lang="en-NZ" sz="1600" b="1" dirty="0" smtClean="0"/>
          </a:p>
          <a:p>
            <a:pPr marL="231775" lvl="1" indent="0">
              <a:buNone/>
            </a:pPr>
            <a:r>
              <a:rPr lang="en-NZ" sz="1600" b="1" dirty="0" smtClean="0"/>
              <a:t>Finally, the </a:t>
            </a:r>
            <a:r>
              <a:rPr lang="en-NZ" sz="1600" b="1" dirty="0" smtClean="0"/>
              <a:t>Davey algorithm also involves, what is known as the </a:t>
            </a:r>
            <a:r>
              <a:rPr lang="en-NZ" sz="1600" b="1" dirty="0" smtClean="0">
                <a:solidFill>
                  <a:srgbClr val="FFFF00"/>
                </a:solidFill>
              </a:rPr>
              <a:t>Wiener constraint</a:t>
            </a:r>
            <a:r>
              <a:rPr lang="en-NZ" sz="1600" b="1" dirty="0" smtClean="0"/>
              <a:t>, the application of the wiener filter which has a number of useful properties, to be discussed shortly</a:t>
            </a:r>
            <a:br>
              <a:rPr lang="en-NZ" sz="1600" b="1" dirty="0" smtClean="0"/>
            </a:b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10424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Illustration of the support</a:t>
            </a:r>
            <a:br>
              <a:rPr lang="en-NZ" sz="1600" b="1" dirty="0" smtClean="0"/>
            </a:br>
            <a:endParaRPr lang="en-NZ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636912"/>
            <a:ext cx="6120680" cy="3472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8128" y="2220633"/>
            <a:ext cx="246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True Image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6368888" y="1990581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Outline of blurred image</a:t>
            </a:r>
            <a:endParaRPr lang="en-NZ" dirty="0"/>
          </a:p>
        </p:txBody>
      </p:sp>
      <p:sp>
        <p:nvSpPr>
          <p:cNvPr id="5" name="TextBox 4"/>
          <p:cNvSpPr txBox="1"/>
          <p:nvPr/>
        </p:nvSpPr>
        <p:spPr>
          <a:xfrm>
            <a:off x="4006180" y="6156012"/>
            <a:ext cx="320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Finite support of the true image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2710036" y="5600715"/>
            <a:ext cx="147095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Image frame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NZ" sz="1600" b="1" dirty="0" smtClean="0"/>
                  <a:t>So, some  general notes about the Davey Algorithm:</a:t>
                </a:r>
              </a:p>
              <a:p>
                <a:r>
                  <a:rPr lang="en-NZ" sz="1600" b="1" dirty="0" smtClean="0"/>
                  <a:t>The </a:t>
                </a:r>
                <a:r>
                  <a:rPr lang="en-NZ" sz="1600" b="1" dirty="0"/>
                  <a:t>Davey Algorithm is actually a modification of the previously mentioned Ayres and Dainty (AD) algorithm.</a:t>
                </a:r>
                <a:endParaRPr lang="en-NZ" sz="1600" b="1" dirty="0" smtClean="0"/>
              </a:p>
              <a:p>
                <a:r>
                  <a:rPr lang="en-NZ" sz="1600" b="1" dirty="0" smtClean="0"/>
                  <a:t>We have the tools we need,</a:t>
                </a:r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231775" lvl="1" indent="0" algn="ctr">
                  <a:buNone/>
                </a:pPr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endParaRPr lang="en-NZ" sz="1600" b="1" dirty="0" smtClean="0"/>
              </a:p>
              <a:p>
                <a:r>
                  <a:rPr lang="en-NZ" sz="1600" b="1" dirty="0" smtClean="0"/>
                  <a:t>Using the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Fast Fourier Transform (FFT)</a:t>
                </a:r>
                <a:r>
                  <a:rPr lang="en-NZ" sz="1600" b="1" dirty="0" smtClean="0"/>
                  <a:t> and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Inverse Fast Fourier Transform (IFFT)</a:t>
                </a:r>
                <a:r>
                  <a:rPr lang="en-NZ" sz="1600" b="1" dirty="0" smtClean="0"/>
                  <a:t> operations the algorithm can repeatedly  flip back-and-forth between the image’s spatial and frequency domains applying the algorithm constraints.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NZ" sz="1600" b="1" dirty="0" smtClean="0"/>
                  <a:t>and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𝑰𝑭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NZ" sz="1600" b="1" dirty="0"/>
              </a:p>
              <a:p>
                <a:pPr marL="0" indent="0" algn="ctr">
                  <a:buNone/>
                </a:pPr>
                <a:endParaRPr lang="en-NZ" sz="1600" b="1" dirty="0"/>
              </a:p>
              <a:p>
                <a:pPr marL="0" indent="0" algn="ctr">
                  <a:buNone/>
                </a:pPr>
                <a:endParaRPr lang="en-NZ" sz="1600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  <a:blipFill rotWithShape="0">
                <a:blip r:embed="rId2"/>
                <a:stretch>
                  <a:fillRect l="-378" t="-847" b="-678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6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Davey Algorithm flow diagram:</a:t>
            </a:r>
            <a:endParaRPr lang="en-NZ" sz="1600" b="1" dirty="0" smtClean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522413" y="1852836"/>
            <a:ext cx="7380311" cy="4680520"/>
            <a:chOff x="3114" y="6071"/>
            <a:chExt cx="6158" cy="4512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" y="6071"/>
              <a:ext cx="4615" cy="4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3114" y="7352"/>
              <a:ext cx="1766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lang="en-NZ" altLang="en-US" sz="1600" b="1" dirty="0" smtClean="0">
                  <a:solidFill>
                    <a:schemeClr val="tx2">
                      <a:lumMod val="90000"/>
                    </a:schemeClr>
                  </a:solidFill>
                </a:rPr>
                <a:t>Initial image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lang="en-NZ" altLang="en-US" sz="1600" b="1" dirty="0" smtClean="0">
                  <a:solidFill>
                    <a:schemeClr val="tx2">
                      <a:lumMod val="90000"/>
                    </a:schemeClr>
                  </a:solidFill>
                </a:rPr>
                <a:t>estimate</a:t>
              </a:r>
              <a:endParaRPr lang="en-NZ" altLang="en-US" sz="1600" b="1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4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The Wiener Filter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3312368"/>
              </a:xfrm>
            </p:spPr>
            <p:txBody>
              <a:bodyPr>
                <a:normAutofit/>
              </a:bodyPr>
              <a:lstStyle/>
              <a:p>
                <a:r>
                  <a:rPr lang="en-NZ" sz="1600" dirty="0" smtClean="0"/>
                  <a:t>A type of filter proposed </a:t>
                </a:r>
                <a:r>
                  <a:rPr lang="en-NZ" sz="1600" dirty="0"/>
                  <a:t>by Norbert Wiener during the </a:t>
                </a:r>
                <a:r>
                  <a:rPr lang="en-NZ" sz="1600" dirty="0" smtClean="0"/>
                  <a:t>1940s.</a:t>
                </a:r>
              </a:p>
              <a:p>
                <a:r>
                  <a:rPr lang="en-NZ" sz="1600" b="1" dirty="0" smtClean="0">
                    <a:solidFill>
                      <a:schemeClr val="accent1"/>
                    </a:solidFill>
                  </a:rPr>
                  <a:t>The filter is designed to minimise the impact of </a:t>
                </a:r>
                <a:r>
                  <a:rPr lang="en-NZ" sz="1600" b="1" dirty="0" err="1" smtClean="0">
                    <a:solidFill>
                      <a:schemeClr val="accent1"/>
                    </a:solidFill>
                  </a:rPr>
                  <a:t>deconvoluted</a:t>
                </a:r>
                <a:r>
                  <a:rPr lang="en-NZ" sz="1600" b="1" dirty="0" smtClean="0">
                    <a:solidFill>
                      <a:schemeClr val="accent1"/>
                    </a:solidFill>
                  </a:rPr>
                  <a:t> noise by attenuating the components of the signal with poor SNR.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NZ" sz="20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NZ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NZ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NZ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NZ" sz="2000" b="1" i="1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f>
                                <m:fPr>
                                  <m:ctrlP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𝑵𝒐𝒊𝒔𝒆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𝑺𝒊𝒈𝒏𝒂𝒍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NZ" sz="2000" b="1" dirty="0" smtClean="0"/>
              </a:p>
              <a:p>
                <a:pPr marL="0" indent="0">
                  <a:buNone/>
                </a:pPr>
                <a:endParaRPr lang="en-NZ" sz="2000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NZ" sz="20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NZ" sz="20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NZ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NZ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NZ" sz="2000" b="1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f>
                                <m:fPr>
                                  <m:ctrlPr>
                                    <a:rPr lang="en-NZ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NZ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𝑵𝑹</m:t>
                                  </m:r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NZ" sz="2000" b="1" dirty="0" smtClean="0"/>
              </a:p>
              <a:p>
                <a:pPr marL="0" indent="0">
                  <a:buNone/>
                </a:pPr>
                <a:endParaRPr lang="en-NZ" sz="1600" b="1" dirty="0" smtClean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3312368"/>
              </a:xfrm>
              <a:blipFill rotWithShape="0">
                <a:blip r:embed="rId2"/>
                <a:stretch>
                  <a:fillRect l="-252" t="-1289" r="-2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09836" y="5373216"/>
            <a:ext cx="10801200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In </a:t>
            </a:r>
            <a:r>
              <a:rPr lang="en-NZ" sz="1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the ideal </a:t>
            </a: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case </a:t>
            </a:r>
            <a:r>
              <a:rPr lang="en-NZ" sz="1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with infinite </a:t>
            </a: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SNR,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</a:t>
            </a:r>
            <a:r>
              <a:rPr lang="en-NZ" sz="1600" dirty="0"/>
              <a:t>term in green becomes </a:t>
            </a:r>
            <a:r>
              <a:rPr lang="en-NZ" sz="1600" dirty="0" smtClean="0"/>
              <a:t>zero.</a:t>
            </a:r>
            <a:endParaRPr lang="en-NZ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 </a:t>
            </a:r>
            <a:r>
              <a:rPr lang="en-NZ" sz="1600" dirty="0"/>
              <a:t>square-bracketed term becomes </a:t>
            </a:r>
            <a:r>
              <a:rPr lang="en-NZ" sz="1600" dirty="0" smtClean="0"/>
              <a:t>1.</a:t>
            </a:r>
            <a:endParaRPr lang="en-NZ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</a:t>
            </a:r>
            <a:r>
              <a:rPr lang="en-NZ" sz="1600" dirty="0"/>
              <a:t>filter </a:t>
            </a:r>
            <a:r>
              <a:rPr lang="en-NZ" sz="1600" dirty="0" smtClean="0"/>
              <a:t>reduces to being the </a:t>
            </a:r>
            <a:r>
              <a:rPr lang="en-NZ" sz="1600" i="1" dirty="0"/>
              <a:t>inverse</a:t>
            </a:r>
            <a:r>
              <a:rPr lang="en-NZ" sz="1600" dirty="0"/>
              <a:t> of the system</a:t>
            </a:r>
            <a:r>
              <a:rPr lang="en-NZ" sz="1600" dirty="0" smtClean="0"/>
              <a:t>.</a:t>
            </a:r>
            <a:endParaRPr lang="en-NZ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As SNR decreases,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square-bracket term </a:t>
            </a:r>
            <a:r>
              <a:rPr lang="en-NZ" sz="1600" dirty="0" smtClean="0"/>
              <a:t>decreases.</a:t>
            </a:r>
            <a:endParaRPr lang="en-NZ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attenuating the signal at those </a:t>
            </a:r>
            <a:r>
              <a:rPr lang="en-NZ" sz="1600" dirty="0" smtClean="0"/>
              <a:t>frequencies.</a:t>
            </a:r>
            <a:endParaRPr lang="en-NZ" sz="1600" dirty="0"/>
          </a:p>
        </p:txBody>
      </p:sp>
      <p:pic>
        <p:nvPicPr>
          <p:cNvPr id="4098" name="Picture 2" descr="Norbert wie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998" y="605508"/>
            <a:ext cx="816831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1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</p:spPr>
            <p:txBody>
              <a:bodyPr>
                <a:normAutofit/>
              </a:bodyPr>
              <a:lstStyle/>
              <a:p>
                <a:r>
                  <a:rPr lang="en-NZ" sz="1600" b="1" dirty="0" smtClean="0"/>
                  <a:t>In practice with the algorithm this means:</a:t>
                </a:r>
              </a:p>
              <a:p>
                <a:endParaRPr lang="en-NZ" sz="1600" b="1" dirty="0" smtClean="0"/>
              </a:p>
              <a:p>
                <a:pPr lvl="1"/>
                <a:r>
                  <a:rPr lang="en-NZ" sz="1600" b="1" dirty="0" smtClean="0"/>
                  <a:t>A small constant is added to the denominator of the Wiener-like filter that:</a:t>
                </a:r>
              </a:p>
              <a:p>
                <a:pPr lvl="2"/>
                <a:r>
                  <a:rPr lang="en-NZ" sz="1600" b="1" dirty="0"/>
                  <a:t>f</a:t>
                </a:r>
                <a:r>
                  <a:rPr lang="en-NZ" sz="1600" b="1" dirty="0" smtClean="0"/>
                  <a:t>or low signal values – the </a:t>
                </a:r>
                <a:r>
                  <a:rPr lang="en-NZ" sz="1600" b="1" dirty="0" smtClean="0"/>
                  <a:t>‘Wiener filter’-like term </a:t>
                </a:r>
                <a:r>
                  <a:rPr lang="en-NZ" sz="1600" b="1" dirty="0" smtClean="0"/>
                  <a:t>will dominate the denominator and prevent excessive </a:t>
                </a:r>
                <a:r>
                  <a:rPr lang="en-NZ" sz="1600" b="1" dirty="0" smtClean="0"/>
                  <a:t>values.</a:t>
                </a:r>
                <a:endParaRPr lang="en-NZ" sz="1600" b="1" dirty="0" smtClean="0"/>
              </a:p>
              <a:p>
                <a:pPr lvl="2"/>
                <a:r>
                  <a:rPr lang="en-NZ" sz="1600" b="1" dirty="0" smtClean="0"/>
                  <a:t>The ‘Wiener filter’-like term is </a:t>
                </a:r>
                <a:r>
                  <a:rPr lang="en-NZ" sz="1600" b="1" dirty="0" smtClean="0"/>
                  <a:t>insignificant for large signal </a:t>
                </a:r>
                <a:r>
                  <a:rPr lang="en-NZ" sz="1600" b="1" dirty="0" smtClean="0"/>
                  <a:t>values.</a:t>
                </a:r>
                <a:endParaRPr lang="en-NZ" sz="1600" b="1" dirty="0" smtClean="0"/>
              </a:p>
              <a:p>
                <a:pPr lvl="2"/>
                <a:endParaRPr lang="en-NZ" sz="1600" b="1" dirty="0" smtClean="0"/>
              </a:p>
              <a:p>
                <a:pPr lvl="2"/>
                <a:endParaRPr lang="en-NZ" sz="1600" b="1" dirty="0" smtClean="0"/>
              </a:p>
              <a:p>
                <a:pPr marL="463550" lvl="2" indent="0">
                  <a:buNone/>
                </a:pPr>
                <a:r>
                  <a:rPr lang="en-NZ" sz="1600" b="1" dirty="0" smtClean="0">
                    <a:solidFill>
                      <a:schemeClr val="accent1"/>
                    </a:solidFill>
                  </a:rPr>
                  <a:t>This effectively introduces noise filtering properties at frequencies with low SNR</a:t>
                </a:r>
              </a:p>
              <a:p>
                <a:pPr marL="463550" lvl="2" indent="0">
                  <a:buNone/>
                </a:pPr>
                <a:endParaRPr lang="en-NZ" sz="1600" b="1" dirty="0"/>
              </a:p>
              <a:p>
                <a:pPr marL="463550" lvl="2" indent="0" algn="ctr">
                  <a:buNone/>
                </a:pPr>
                <a14:m>
                  <m:oMath xmlns:m="http://schemas.openxmlformats.org/officeDocument/2006/math">
                    <m:r>
                      <a:rPr lang="en-NZ" sz="28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NZ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NZ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NZ" sz="2800" b="1" i="1" baseline="30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N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NZ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800" b="1" i="1" smtClean="0">
                            <a:latin typeface="Cambria Math" panose="02040503050406030204" pitchFamily="18" charset="0"/>
                          </a:rPr>
                          <m:t>ϕ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</m:oMath>
                </a14:m>
                <a:r>
                  <a:rPr lang="en-NZ" sz="1600" b="1" dirty="0" smtClean="0"/>
                  <a:t> </a:t>
                </a:r>
                <a:br>
                  <a:rPr lang="en-NZ" sz="1600" b="1" dirty="0" smtClean="0"/>
                </a:br>
                <a:endParaRPr lang="en-NZ" sz="1600" b="1" dirty="0" smtClean="0"/>
              </a:p>
              <a:p>
                <a:pPr marL="463550" lvl="2" indent="0" algn="r">
                  <a:buNone/>
                </a:pPr>
                <a:endParaRPr lang="en-NZ" sz="1600" b="1" i="1" dirty="0" smtClean="0"/>
              </a:p>
              <a:p>
                <a:pPr marL="463550" lvl="2" indent="0" algn="r">
                  <a:buNone/>
                </a:pPr>
                <a:r>
                  <a:rPr lang="en-NZ" sz="1600" b="1" i="1" dirty="0" smtClean="0"/>
                  <a:t>* denotes complex conjugate</a:t>
                </a:r>
                <a:endParaRPr lang="en-NZ" sz="1600" i="1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  <a:blipFill rotWithShape="0">
                <a:blip r:embed="rId2"/>
                <a:stretch>
                  <a:fillRect l="-252" t="-847" r="-37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9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600" b="1" dirty="0" smtClean="0">
                <a:solidFill>
                  <a:schemeClr val="tx2"/>
                </a:solidFill>
              </a:rPr>
              <a:t>Algorithm Summary</a:t>
            </a:r>
          </a:p>
          <a:p>
            <a:r>
              <a:rPr lang="en-NZ" sz="1600" b="1" dirty="0" smtClean="0">
                <a:solidFill>
                  <a:srgbClr val="FFFF00"/>
                </a:solidFill>
              </a:rPr>
              <a:t>Pros</a:t>
            </a:r>
          </a:p>
          <a:p>
            <a:pPr marL="231775" lvl="1" indent="0">
              <a:buNone/>
            </a:pPr>
            <a:r>
              <a:rPr lang="en-NZ" sz="1600" b="1" dirty="0" smtClean="0"/>
              <a:t>The Davey IBD algorithm is popular because: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It is computationally </a:t>
            </a:r>
            <a:r>
              <a:rPr lang="en-NZ" sz="1600" b="1" dirty="0" smtClean="0"/>
              <a:t>inexpensive.</a:t>
            </a:r>
            <a:endParaRPr lang="en-NZ" sz="1600" b="1" dirty="0" smtClean="0"/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Can be modified to include support for: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Different assumptions about the true image and </a:t>
            </a:r>
            <a:r>
              <a:rPr lang="en-NZ" sz="1600" b="1" dirty="0" smtClean="0">
                <a:solidFill>
                  <a:schemeClr val="accent1"/>
                </a:solidFill>
              </a:rPr>
              <a:t>PSF.</a:t>
            </a:r>
            <a:endParaRPr lang="en-NZ" sz="1600" b="1" dirty="0" smtClean="0">
              <a:solidFill>
                <a:schemeClr val="accent1"/>
              </a:solidFill>
            </a:endParaRP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Differences in how the assumptions are imposed in the image and </a:t>
            </a:r>
            <a:r>
              <a:rPr lang="en-NZ" sz="1600" b="1" dirty="0">
                <a:solidFill>
                  <a:schemeClr val="accent1"/>
                </a:solidFill>
              </a:rPr>
              <a:t>F</a:t>
            </a:r>
            <a:r>
              <a:rPr lang="en-NZ" sz="1600" b="1" dirty="0" smtClean="0">
                <a:solidFill>
                  <a:schemeClr val="accent1"/>
                </a:solidFill>
              </a:rPr>
              <a:t>ourier domains.</a:t>
            </a:r>
            <a:endParaRPr lang="en-NZ" sz="1600" b="1" dirty="0" smtClean="0">
              <a:solidFill>
                <a:schemeClr val="accent1"/>
              </a:solidFill>
            </a:endParaRP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Extensions for scenarios where multiple degraded images are available for the same true </a:t>
            </a:r>
            <a:r>
              <a:rPr lang="en-NZ" sz="1600" b="1" dirty="0" smtClean="0">
                <a:solidFill>
                  <a:schemeClr val="accent1"/>
                </a:solidFill>
              </a:rPr>
              <a:t>image.</a:t>
            </a:r>
            <a:endParaRPr lang="en-NZ" sz="1600" b="1" dirty="0" smtClean="0">
              <a:solidFill>
                <a:schemeClr val="accent1"/>
              </a:solidFill>
            </a:endParaRP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Robustness to noise due to the </a:t>
            </a:r>
            <a:r>
              <a:rPr lang="en-NZ" sz="1600" b="1" dirty="0" smtClean="0"/>
              <a:t>Wiener filtering nature:</a:t>
            </a:r>
            <a:endParaRPr lang="en-NZ" sz="1600" b="1" dirty="0" smtClean="0"/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Suppresses noise amplification at frequencies with poor SNR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Combats the ill-posed nature of the problem where high frequency components of the blur function are greatly amplified</a:t>
            </a:r>
            <a:r>
              <a:rPr lang="en-NZ" sz="1600" b="1" dirty="0" smtClean="0">
                <a:solidFill>
                  <a:schemeClr val="accent1"/>
                </a:solidFill>
              </a:rPr>
              <a:t>, resulting </a:t>
            </a:r>
            <a:r>
              <a:rPr lang="en-NZ" sz="1600" b="1" dirty="0" smtClean="0">
                <a:solidFill>
                  <a:schemeClr val="accent1"/>
                </a:solidFill>
              </a:rPr>
              <a:t>in the amplification of noise at those frequencies.</a:t>
            </a:r>
          </a:p>
        </p:txBody>
      </p:sp>
    </p:spTree>
    <p:extLst>
      <p:ext uri="{BB962C8B-B14F-4D97-AF65-F5344CB8AC3E}">
        <p14:creationId xmlns:p14="http://schemas.microsoft.com/office/powerpoint/2010/main" val="203434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600" b="1" dirty="0">
                <a:solidFill>
                  <a:schemeClr val="tx2"/>
                </a:solidFill>
              </a:rPr>
              <a:t>Algorithm Summary</a:t>
            </a:r>
          </a:p>
          <a:p>
            <a:r>
              <a:rPr lang="en-NZ" sz="1600" b="1" dirty="0" smtClean="0">
                <a:solidFill>
                  <a:srgbClr val="FFFF00"/>
                </a:solidFill>
              </a:rPr>
              <a:t>Cons</a:t>
            </a:r>
          </a:p>
          <a:p>
            <a:pPr marL="0" indent="0">
              <a:buNone/>
            </a:pPr>
            <a:endParaRPr lang="en-NZ" sz="1600" b="1" dirty="0" smtClean="0">
              <a:solidFill>
                <a:srgbClr val="FFFF00"/>
              </a:solidFill>
            </a:endParaRPr>
          </a:p>
          <a:p>
            <a:pPr lvl="1"/>
            <a:r>
              <a:rPr lang="en-NZ" sz="1600" b="1" dirty="0" smtClean="0"/>
              <a:t>Lack of reliability</a:t>
            </a:r>
          </a:p>
          <a:p>
            <a:pPr lvl="2"/>
            <a:r>
              <a:rPr lang="en-NZ" sz="1400" b="1" dirty="0" smtClean="0">
                <a:solidFill>
                  <a:schemeClr val="accent1"/>
                </a:solidFill>
              </a:rPr>
              <a:t>Uniqueness and convergence properties of the algorithm are currently uncertain.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Restoration performance is sensitive to the initial image estimate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Small differences in initial estimate can produce wide variance in the final result.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Algorithm can exhibit </a:t>
            </a:r>
            <a:r>
              <a:rPr lang="en-NZ" sz="1600" b="1" dirty="0" smtClean="0"/>
              <a:t>instability.</a:t>
            </a:r>
            <a:endParaRPr lang="en-NZ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6768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800" b="1" dirty="0"/>
              <a:t>References</a:t>
            </a:r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J</a:t>
            </a:r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. Hong</a:t>
            </a:r>
          </a:p>
          <a:p>
            <a:pPr marL="239712" lvl="1" indent="0">
              <a:buNone/>
            </a:pPr>
            <a:r>
              <a:rPr lang="en-NZ" sz="1400" b="1" dirty="0"/>
              <a:t>“Refinements in Iterative Blind Deconvolution</a:t>
            </a:r>
            <a:r>
              <a:rPr lang="en-NZ" sz="1400" b="1" dirty="0" smtClean="0"/>
              <a:t>”</a:t>
            </a:r>
            <a:endParaRPr lang="en-NZ" sz="1400" b="1" dirty="0"/>
          </a:p>
          <a:p>
            <a:pPr marL="239712" lvl="1" indent="0">
              <a:buNone/>
            </a:pPr>
            <a:r>
              <a:rPr lang="en-NZ" sz="1400" b="1" dirty="0"/>
              <a:t>Thesis (Ph.D.), </a:t>
            </a:r>
            <a:r>
              <a:rPr lang="en-NZ" sz="1400" b="1" dirty="0" smtClean="0"/>
              <a:t>University of Canterbury, New Zealand, 1995</a:t>
            </a:r>
            <a:endParaRPr lang="en-NZ" sz="1400" b="1" dirty="0"/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A. Liu</a:t>
            </a:r>
          </a:p>
          <a:p>
            <a:pPr marL="239712" lvl="1" indent="0">
              <a:buNone/>
            </a:pPr>
            <a:r>
              <a:rPr lang="en-NZ" sz="1400" b="1" dirty="0"/>
              <a:t>“Blind Image Deconvolution”, June 2014</a:t>
            </a:r>
          </a:p>
          <a:p>
            <a:pPr marL="239712" lvl="1" indent="0">
              <a:buNone/>
            </a:pPr>
            <a:r>
              <a:rPr lang="en-NZ" sz="1400" b="1" dirty="0"/>
              <a:t>http://www.dartmouth.edu/~aron/Image%20Deconvolution%20-%20Aron%20Liu.pdf</a:t>
            </a:r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P. </a:t>
            </a:r>
            <a:r>
              <a:rPr lang="en-NZ" sz="1400" b="1" dirty="0" err="1" smtClean="0">
                <a:solidFill>
                  <a:schemeClr val="tx2">
                    <a:lumMod val="90000"/>
                  </a:schemeClr>
                </a:solidFill>
              </a:rPr>
              <a:t>Campisi</a:t>
            </a:r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 and K. </a:t>
            </a:r>
            <a:r>
              <a:rPr lang="en-NZ" sz="1400" b="1" dirty="0" err="1" smtClean="0">
                <a:solidFill>
                  <a:schemeClr val="tx2">
                    <a:lumMod val="90000"/>
                  </a:schemeClr>
                </a:solidFill>
              </a:rPr>
              <a:t>Egiazarian</a:t>
            </a:r>
            <a:endParaRPr lang="en-NZ" sz="1400" b="1" dirty="0" smtClean="0">
              <a:solidFill>
                <a:schemeClr val="tx2">
                  <a:lumMod val="90000"/>
                </a:schemeClr>
              </a:solidFill>
            </a:endParaRPr>
          </a:p>
          <a:p>
            <a:pPr marL="239712" lvl="1" indent="0">
              <a:buNone/>
            </a:pPr>
            <a:r>
              <a:rPr lang="en-NZ" sz="1400" b="1" dirty="0"/>
              <a:t>“Blind image deconvolution: Theory and applications”</a:t>
            </a:r>
          </a:p>
          <a:p>
            <a:pPr marL="239712" lvl="1" indent="0">
              <a:buNone/>
            </a:pPr>
            <a:r>
              <a:rPr lang="en-NZ" sz="1400" b="1" dirty="0"/>
              <a:t>http://www.dbabacan.info/papers/Campisi_Egiazarian_BIDmain_FOR_CH1.pdf</a:t>
            </a:r>
          </a:p>
          <a:p>
            <a:endParaRPr lang="en-NZ" sz="1400" b="1" dirty="0"/>
          </a:p>
          <a:p>
            <a:endParaRPr lang="en-NZ" sz="1400" b="1" dirty="0"/>
          </a:p>
          <a:p>
            <a:pPr marL="239712" lvl="1" indent="0">
              <a:buNone/>
            </a:pPr>
            <a:r>
              <a:rPr lang="en-NZ" sz="1400" b="1" dirty="0"/>
              <a:t>Optics Letters, vol.13, no.7, July 1988.</a:t>
            </a:r>
          </a:p>
          <a:p>
            <a:pPr marL="525462" lvl="1" indent="-285750"/>
            <a:endParaRPr lang="en-NZ" sz="1400" b="1" dirty="0"/>
          </a:p>
          <a:p>
            <a:endParaRPr lang="en-NZ" sz="1400" b="1" dirty="0"/>
          </a:p>
        </p:txBody>
      </p:sp>
    </p:spTree>
    <p:extLst>
      <p:ext uri="{BB962C8B-B14F-4D97-AF65-F5344CB8AC3E}">
        <p14:creationId xmlns:p14="http://schemas.microsoft.com/office/powerpoint/2010/main" val="14997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800" b="1" dirty="0"/>
              <a:t>References</a:t>
            </a:r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D</a:t>
            </a:r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. </a:t>
            </a:r>
            <a:r>
              <a:rPr lang="en-NZ" sz="1400" b="1" dirty="0" err="1">
                <a:solidFill>
                  <a:schemeClr val="tx2">
                    <a:lumMod val="90000"/>
                  </a:schemeClr>
                </a:solidFill>
              </a:rPr>
              <a:t>Kundur</a:t>
            </a:r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 and D. </a:t>
            </a:r>
            <a:r>
              <a:rPr lang="en-NZ" sz="1400" b="1" dirty="0" err="1">
                <a:solidFill>
                  <a:schemeClr val="tx2">
                    <a:lumMod val="90000"/>
                  </a:schemeClr>
                </a:solidFill>
              </a:rPr>
              <a:t>Hatzinakos</a:t>
            </a:r>
            <a:endParaRPr lang="en-NZ" sz="1400" b="1" dirty="0">
              <a:solidFill>
                <a:schemeClr val="tx2">
                  <a:lumMod val="90000"/>
                </a:schemeClr>
              </a:solidFill>
            </a:endParaRPr>
          </a:p>
          <a:p>
            <a:pPr marL="239712" lvl="1" indent="0">
              <a:buNone/>
            </a:pPr>
            <a:r>
              <a:rPr lang="en-NZ" sz="1400" b="1" dirty="0"/>
              <a:t>“Blind image Deconvolution”</a:t>
            </a:r>
          </a:p>
          <a:p>
            <a:pPr marL="239712" lvl="1" indent="0">
              <a:buNone/>
            </a:pPr>
            <a:r>
              <a:rPr lang="en-NZ" sz="1400" b="1" dirty="0"/>
              <a:t>IEEE Signal Processing Magazine, May 1996</a:t>
            </a:r>
          </a:p>
          <a:p>
            <a:pPr marL="239712" lvl="1" indent="0">
              <a:buNone/>
            </a:pPr>
            <a:endParaRPr lang="en-NZ" sz="1400" b="1" dirty="0"/>
          </a:p>
          <a:p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G. R. Ayers and J. C. Dainty, </a:t>
            </a:r>
          </a:p>
          <a:p>
            <a:pPr marL="239712" lvl="1" indent="0">
              <a:buNone/>
            </a:pPr>
            <a:r>
              <a:rPr lang="en-NZ" sz="1400" b="1" dirty="0"/>
              <a:t>“Iterative blind deconvolution method and its applications</a:t>
            </a:r>
            <a:r>
              <a:rPr lang="en-NZ" sz="1400" b="1" dirty="0" smtClean="0"/>
              <a:t>”</a:t>
            </a:r>
          </a:p>
          <a:p>
            <a:pPr marL="239712" lvl="1" indent="0">
              <a:buNone/>
            </a:pPr>
            <a:r>
              <a:rPr lang="en-NZ" sz="1400" b="1" dirty="0" smtClean="0"/>
              <a:t>Optics Letters, </a:t>
            </a:r>
            <a:r>
              <a:rPr lang="en-NZ" sz="1400" b="1" dirty="0" err="1" smtClean="0"/>
              <a:t>vol</a:t>
            </a:r>
            <a:r>
              <a:rPr lang="en-NZ" sz="1400" b="1" dirty="0" smtClean="0"/>
              <a:t> 13, no. 7, July 1988</a:t>
            </a:r>
            <a:endParaRPr lang="en-NZ" sz="1400" b="1" dirty="0"/>
          </a:p>
          <a:p>
            <a:pPr marL="525462" lvl="1" indent="-285750"/>
            <a:endParaRPr lang="en-NZ" sz="1400" b="1" dirty="0"/>
          </a:p>
          <a:p>
            <a:endParaRPr lang="en-NZ" sz="1400" b="1" dirty="0"/>
          </a:p>
        </p:txBody>
      </p:sp>
    </p:spTree>
    <p:extLst>
      <p:ext uri="{BB962C8B-B14F-4D97-AF65-F5344CB8AC3E}">
        <p14:creationId xmlns:p14="http://schemas.microsoft.com/office/powerpoint/2010/main" val="4612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Blurring and Noise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4896544"/>
          </a:xfrm>
        </p:spPr>
        <p:txBody>
          <a:bodyPr>
            <a:normAutofit/>
          </a:bodyPr>
          <a:lstStyle/>
          <a:p>
            <a:r>
              <a:rPr lang="en-NZ" sz="1800" dirty="0"/>
              <a:t>In </a:t>
            </a:r>
            <a:r>
              <a:rPr lang="en-NZ" sz="1800" dirty="0" smtClean="0"/>
              <a:t>photography,</a:t>
            </a:r>
            <a:endParaRPr lang="en-NZ" sz="1800" dirty="0" smtClean="0"/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Blurring</a:t>
            </a:r>
            <a:r>
              <a:rPr lang="en-NZ" sz="1600" b="1" dirty="0" smtClean="0"/>
              <a:t> </a:t>
            </a:r>
            <a:r>
              <a:rPr lang="en-NZ" sz="1600" dirty="0" smtClean="0"/>
              <a:t> 	Long </a:t>
            </a:r>
            <a:r>
              <a:rPr lang="en-NZ" sz="1600" dirty="0"/>
              <a:t>exposure times </a:t>
            </a:r>
            <a:r>
              <a:rPr lang="en-NZ" sz="1600" dirty="0" smtClean="0"/>
              <a:t>increase the risk of  camera </a:t>
            </a:r>
            <a:r>
              <a:rPr lang="en-NZ" sz="1600" dirty="0" smtClean="0"/>
              <a:t>shake.</a:t>
            </a:r>
            <a:endParaRPr lang="en-NZ" sz="1600" dirty="0"/>
          </a:p>
          <a:p>
            <a:pPr marL="231775" lvl="1" indent="0">
              <a:buNone/>
            </a:pPr>
            <a:r>
              <a:rPr lang="en-NZ" sz="1600" dirty="0" smtClean="0"/>
              <a:t>		Lens </a:t>
            </a:r>
            <a:r>
              <a:rPr lang="en-NZ" sz="1600" dirty="0"/>
              <a:t>aberrations can create blur across images in particular for wide </a:t>
            </a:r>
            <a:r>
              <a:rPr lang="en-NZ" sz="1600" dirty="0" smtClean="0"/>
              <a:t>apertures.</a:t>
            </a:r>
            <a:endParaRPr lang="en-NZ" sz="1600" dirty="0"/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Noise</a:t>
            </a:r>
            <a:r>
              <a:rPr lang="en-NZ" sz="1600" dirty="0" smtClean="0"/>
              <a:t>	</a:t>
            </a:r>
            <a:r>
              <a:rPr lang="en-NZ" sz="1600" dirty="0" smtClean="0"/>
              <a:t>CCD camera noise.</a:t>
            </a:r>
            <a:endParaRPr lang="en-NZ" sz="1600" dirty="0"/>
          </a:p>
          <a:p>
            <a:pPr marL="231775" lvl="1" indent="0">
              <a:buNone/>
            </a:pPr>
            <a:r>
              <a:rPr lang="en-NZ" sz="1600" dirty="0" smtClean="0"/>
              <a:t>		Image </a:t>
            </a:r>
            <a:r>
              <a:rPr lang="en-NZ" sz="1600" dirty="0"/>
              <a:t>noise </a:t>
            </a:r>
            <a:r>
              <a:rPr lang="en-NZ" sz="1600" dirty="0" smtClean="0"/>
              <a:t>becomes noticeable in low-light </a:t>
            </a:r>
            <a:r>
              <a:rPr lang="en-NZ" sz="1600" dirty="0"/>
              <a:t>conditions</a:t>
            </a:r>
            <a:r>
              <a:rPr lang="en-NZ" sz="1600" dirty="0" smtClean="0"/>
              <a:t>.</a:t>
            </a:r>
            <a:endParaRPr lang="en-NZ" sz="1600" b="1" dirty="0"/>
          </a:p>
          <a:p>
            <a:pPr marL="0" indent="0">
              <a:buNone/>
            </a:pPr>
            <a:endParaRPr lang="en-NZ" sz="1800" dirty="0" smtClean="0"/>
          </a:p>
          <a:p>
            <a:r>
              <a:rPr lang="en-NZ" sz="1800" dirty="0"/>
              <a:t>In astronomy and remote </a:t>
            </a:r>
            <a:r>
              <a:rPr lang="en-NZ" sz="1800" dirty="0" smtClean="0"/>
              <a:t>sensing,</a:t>
            </a:r>
            <a:endParaRPr lang="en-NZ" sz="1800" dirty="0"/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Blurring</a:t>
            </a:r>
            <a:r>
              <a:rPr lang="en-NZ" sz="1600" dirty="0" smtClean="0"/>
              <a:t>	Atmospheric turbulence blurs images.</a:t>
            </a:r>
          </a:p>
          <a:p>
            <a:pPr marL="231775" lvl="1" indent="0">
              <a:buNone/>
            </a:pPr>
            <a:r>
              <a:rPr lang="en-NZ" sz="1600" dirty="0" smtClean="0"/>
              <a:t>		Badly </a:t>
            </a:r>
            <a:r>
              <a:rPr lang="en-NZ" sz="1600" dirty="0"/>
              <a:t>manufactured mirrors (here’s looking at you </a:t>
            </a:r>
            <a:r>
              <a:rPr lang="en-NZ" sz="1600" dirty="0" smtClean="0"/>
              <a:t>Hubble Space Telescope ! </a:t>
            </a:r>
            <a:r>
              <a:rPr lang="en-NZ" sz="1600" dirty="0" smtClean="0"/>
              <a:t>).</a:t>
            </a:r>
            <a:endParaRPr lang="en-NZ" sz="1600" dirty="0" smtClean="0"/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Noise</a:t>
            </a:r>
            <a:r>
              <a:rPr lang="en-NZ" sz="1600" dirty="0" smtClean="0"/>
              <a:t>	Imaging faint /distant objects means low SNR. </a:t>
            </a:r>
            <a:endParaRPr lang="en-NZ" sz="1600" dirty="0" smtClean="0"/>
          </a:p>
          <a:p>
            <a:pPr marL="231775" lvl="1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Thermal noise.</a:t>
            </a:r>
            <a:endParaRPr lang="en-NZ" sz="1600" dirty="0"/>
          </a:p>
          <a:p>
            <a:pPr lvl="1"/>
            <a:endParaRPr lang="en-NZ" sz="1600" dirty="0"/>
          </a:p>
          <a:p>
            <a:pPr marL="231775" lvl="1" indent="0">
              <a:buNone/>
            </a:pPr>
            <a:endParaRPr lang="en-NZ" sz="16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23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44825" y="2564904"/>
            <a:ext cx="6289948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Thank you for your </a:t>
            </a:r>
            <a:r>
              <a:rPr lang="en-US" dirty="0" smtClean="0"/>
              <a:t>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8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Introducing: Blind Image Deconvolution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7668343" cy="4896544"/>
          </a:xfrm>
        </p:spPr>
        <p:txBody>
          <a:bodyPr>
            <a:normAutofit lnSpcReduction="10000"/>
          </a:bodyPr>
          <a:lstStyle/>
          <a:p>
            <a:r>
              <a:rPr lang="en-NZ" sz="1600" dirty="0" smtClean="0"/>
              <a:t>A </a:t>
            </a:r>
            <a:r>
              <a:rPr lang="en-NZ" sz="1600" dirty="0"/>
              <a:t>family of computation/mathematical techniques that </a:t>
            </a:r>
            <a:r>
              <a:rPr lang="en-NZ" sz="1600" dirty="0" smtClean="0"/>
              <a:t>allow images </a:t>
            </a:r>
            <a:r>
              <a:rPr lang="en-NZ" sz="1600" dirty="0"/>
              <a:t>to be </a:t>
            </a:r>
            <a:r>
              <a:rPr lang="en-NZ" sz="1600" dirty="0" smtClean="0"/>
              <a:t>recovered from </a:t>
            </a:r>
            <a:r>
              <a:rPr lang="en-NZ" sz="1600" dirty="0"/>
              <a:t>one (or many) ‘blurred‘ images when the blurring process is </a:t>
            </a:r>
            <a:r>
              <a:rPr lang="en-NZ" sz="1600" b="1" dirty="0"/>
              <a:t>unknown</a:t>
            </a:r>
            <a:r>
              <a:rPr lang="en-NZ" sz="1600" dirty="0" smtClean="0"/>
              <a:t>.</a:t>
            </a:r>
          </a:p>
          <a:p>
            <a:r>
              <a:rPr lang="en-NZ" sz="1600" dirty="0" smtClean="0"/>
              <a:t>Initial work in this area </a:t>
            </a:r>
            <a:r>
              <a:rPr lang="en-NZ" sz="1600" dirty="0" smtClean="0"/>
              <a:t>started </a:t>
            </a:r>
            <a:r>
              <a:rPr lang="en-NZ" sz="1600" dirty="0" smtClean="0"/>
              <a:t>in the 1970s. Various techniques have surfaced to tackle the problem.</a:t>
            </a:r>
          </a:p>
          <a:p>
            <a:endParaRPr lang="en-NZ" sz="1600" dirty="0" smtClean="0"/>
          </a:p>
          <a:p>
            <a:r>
              <a:rPr lang="en-NZ" sz="1600" dirty="0" smtClean="0"/>
              <a:t>So, what’s in a name?</a:t>
            </a:r>
          </a:p>
          <a:p>
            <a:pPr marL="239712" lvl="1" indent="0">
              <a:buNone/>
            </a:pPr>
            <a:r>
              <a:rPr lang="en-NZ" sz="1600" b="1" dirty="0" smtClean="0">
                <a:solidFill>
                  <a:srgbClr val="FFFF00"/>
                </a:solidFill>
              </a:rPr>
              <a:t>Blind</a:t>
            </a:r>
            <a:r>
              <a:rPr lang="en-NZ" sz="1200" dirty="0" smtClean="0"/>
              <a:t> </a:t>
            </a:r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no </a:t>
            </a:r>
            <a:r>
              <a:rPr lang="en-NZ" sz="1600" dirty="0" smtClean="0"/>
              <a:t>a priori knowledge </a:t>
            </a:r>
            <a:r>
              <a:rPr lang="en-NZ" sz="1600" dirty="0"/>
              <a:t>of the parameters/models describing the </a:t>
            </a:r>
            <a:r>
              <a:rPr lang="en-NZ" sz="1600" dirty="0" smtClean="0"/>
              <a:t>			convolution transfer </a:t>
            </a:r>
            <a:r>
              <a:rPr lang="en-NZ" sz="1600" dirty="0"/>
              <a:t>function</a:t>
            </a:r>
          </a:p>
          <a:p>
            <a:pPr marL="239712" lvl="1" indent="0">
              <a:buNone/>
            </a:pPr>
            <a:r>
              <a:rPr lang="en-NZ" sz="1600" b="1" dirty="0">
                <a:solidFill>
                  <a:srgbClr val="FFFF00"/>
                </a:solidFill>
              </a:rPr>
              <a:t>Image</a:t>
            </a:r>
            <a:r>
              <a:rPr lang="en-NZ" sz="1600" dirty="0"/>
              <a:t> </a:t>
            </a:r>
            <a:endParaRPr lang="en-NZ" sz="1600" dirty="0" smtClean="0"/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involving </a:t>
            </a:r>
            <a:r>
              <a:rPr lang="en-NZ" sz="1600" dirty="0"/>
              <a:t>imagery</a:t>
            </a:r>
          </a:p>
          <a:p>
            <a:pPr marL="239712" lvl="1" indent="0">
              <a:buNone/>
            </a:pPr>
            <a:r>
              <a:rPr lang="en-NZ" sz="1600" b="1" dirty="0" smtClean="0">
                <a:solidFill>
                  <a:srgbClr val="FFFF00"/>
                </a:solidFill>
              </a:rPr>
              <a:t>Deconvolution</a:t>
            </a:r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reversing </a:t>
            </a:r>
            <a:r>
              <a:rPr lang="en-NZ" sz="1600" dirty="0" smtClean="0"/>
              <a:t>the blurring </a:t>
            </a:r>
            <a:r>
              <a:rPr lang="en-NZ" sz="1600" dirty="0" smtClean="0"/>
              <a:t>of an </a:t>
            </a:r>
            <a:r>
              <a:rPr lang="en-NZ" sz="1600" dirty="0" smtClean="0"/>
              <a:t>image </a:t>
            </a:r>
            <a:r>
              <a:rPr lang="en-NZ" sz="1600" dirty="0"/>
              <a:t>by reversing the </a:t>
            </a:r>
            <a:r>
              <a:rPr lang="en-NZ" sz="1600" dirty="0" smtClean="0"/>
              <a:t>transfer </a:t>
            </a:r>
            <a:r>
              <a:rPr lang="en-NZ" sz="1600" dirty="0" smtClean="0"/>
              <a:t>			function to get back to the </a:t>
            </a:r>
            <a:r>
              <a:rPr lang="en-NZ" sz="1600" dirty="0" smtClean="0"/>
              <a:t>true image.</a:t>
            </a:r>
            <a:endParaRPr lang="en-NZ" sz="1600" dirty="0"/>
          </a:p>
          <a:p>
            <a:endParaRPr lang="en-NZ" sz="1600" dirty="0"/>
          </a:p>
          <a:p>
            <a:endParaRPr lang="en-NZ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2780928"/>
            <a:ext cx="2856317" cy="21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6228183" cy="4896544"/>
          </a:xfrm>
        </p:spPr>
        <p:txBody>
          <a:bodyPr>
            <a:normAutofit/>
          </a:bodyPr>
          <a:lstStyle/>
          <a:p>
            <a:r>
              <a:rPr lang="en-NZ" sz="1600" dirty="0" smtClean="0"/>
              <a:t>Hubble Space Telescope was launched into </a:t>
            </a:r>
            <a:r>
              <a:rPr lang="en-NZ" sz="1600" dirty="0"/>
              <a:t>Low </a:t>
            </a:r>
            <a:r>
              <a:rPr lang="en-NZ" sz="1600" dirty="0" smtClean="0"/>
              <a:t>Earth Orbit in 1990.</a:t>
            </a:r>
          </a:p>
          <a:p>
            <a:r>
              <a:rPr lang="en-NZ" sz="1600" dirty="0" smtClean="0"/>
              <a:t>2.4m diameter mirror </a:t>
            </a:r>
            <a:r>
              <a:rPr lang="en-NZ" sz="1600" dirty="0"/>
              <a:t>capable of deep space imaging outside of the earth’s atmosphere</a:t>
            </a:r>
            <a:r>
              <a:rPr lang="en-NZ" sz="1600" dirty="0" smtClean="0"/>
              <a:t>.</a:t>
            </a:r>
          </a:p>
          <a:p>
            <a:endParaRPr lang="en-NZ" sz="1600" dirty="0" smtClean="0"/>
          </a:p>
          <a:p>
            <a:r>
              <a:rPr lang="en-NZ" sz="1600" dirty="0" smtClean="0"/>
              <a:t>After </a:t>
            </a:r>
            <a:r>
              <a:rPr lang="en-NZ" sz="1600" dirty="0"/>
              <a:t>a number of hurdles to it being deployed, when it was finally launched it was found that the main mirror had been ground incorrectly preventing proper operation of the telescope. </a:t>
            </a:r>
            <a:endParaRPr lang="en-NZ" sz="1600" dirty="0" smtClean="0"/>
          </a:p>
          <a:p>
            <a:endParaRPr lang="en-NZ" sz="1600" dirty="0" smtClean="0"/>
          </a:p>
          <a:p>
            <a:r>
              <a:rPr lang="en-NZ" sz="1600" dirty="0" smtClean="0"/>
              <a:t>The </a:t>
            </a:r>
            <a:r>
              <a:rPr lang="en-NZ" sz="1600" dirty="0"/>
              <a:t>mirror had been ground too flat, 2.2 micron too flat causing spherical aberration i.e. where all light of the mirror does not focus to the same point</a:t>
            </a:r>
            <a:r>
              <a:rPr lang="en-NZ" sz="1600" dirty="0" smtClean="0"/>
              <a:t>.</a:t>
            </a:r>
          </a:p>
          <a:p>
            <a:r>
              <a:rPr lang="en-NZ" sz="1600" dirty="0"/>
              <a:t>Bright objects could be </a:t>
            </a:r>
            <a:r>
              <a:rPr lang="en-NZ" sz="1600" dirty="0" smtClean="0"/>
              <a:t>imaged, </a:t>
            </a:r>
            <a:r>
              <a:rPr lang="en-NZ" sz="1600" dirty="0"/>
              <a:t>but the telescope was largely useless for fainter (more distance) objects.</a:t>
            </a:r>
          </a:p>
          <a:p>
            <a:pPr marL="0" indent="0">
              <a:buNone/>
            </a:pPr>
            <a:endParaRPr lang="en-NZ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1772816"/>
            <a:ext cx="5824665" cy="43742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12" y="4077072"/>
            <a:ext cx="3351074" cy="2232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47205" y="4221088"/>
            <a:ext cx="1008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6600" dirty="0" smtClean="0">
                <a:solidFill>
                  <a:srgbClr val="FFFF00"/>
                </a:solidFill>
              </a:rPr>
              <a:t>?</a:t>
            </a:r>
            <a:endParaRPr lang="en-NZ" sz="6600" dirty="0">
              <a:solidFill>
                <a:srgbClr val="FFFF00"/>
              </a:solidFill>
            </a:endParaRPr>
          </a:p>
        </p:txBody>
      </p:sp>
      <p:pic>
        <p:nvPicPr>
          <p:cNvPr id="5" name="mgs_ale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00865" y="-632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9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70148E-6 -4.81481E-6 L 0.31649 -0.213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4" y="-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9" y="1844824"/>
            <a:ext cx="4032448" cy="39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dirty="0"/>
              <a:t>Images of point sources (stars) were spread out over a radius of more than one arc second. Instead of having </a:t>
            </a:r>
            <a:r>
              <a:rPr lang="en-NZ" sz="1600" dirty="0" smtClean="0"/>
              <a:t>a PSF* </a:t>
            </a:r>
            <a:r>
              <a:rPr lang="en-NZ" sz="1600" dirty="0" smtClean="0"/>
              <a:t>spanning</a:t>
            </a:r>
            <a:r>
              <a:rPr lang="en-NZ" sz="1600" dirty="0" smtClean="0"/>
              <a:t> </a:t>
            </a:r>
            <a:r>
              <a:rPr lang="en-NZ" sz="1600" dirty="0"/>
              <a:t>&lt;0.1 arc </a:t>
            </a:r>
            <a:r>
              <a:rPr lang="en-NZ" sz="1600" dirty="0" smtClean="0"/>
              <a:t>second.</a:t>
            </a:r>
            <a:endParaRPr lang="en-NZ" sz="1600" dirty="0" smtClean="0"/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1 arc minute = </a:t>
            </a:r>
            <a:r>
              <a:rPr lang="en-NZ" sz="1600" baseline="30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NZ" sz="1600" baseline="-25000" dirty="0" smtClean="0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 of a degree</a:t>
            </a:r>
          </a:p>
          <a:p>
            <a:pPr marL="0" indent="0">
              <a:buNone/>
            </a:pPr>
            <a:r>
              <a:rPr lang="en-NZ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	1 arc second = </a:t>
            </a:r>
            <a:r>
              <a:rPr lang="en-NZ" sz="1600" baseline="30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NZ" sz="1600" baseline="-25000" dirty="0" smtClean="0">
                <a:solidFill>
                  <a:schemeClr val="tx2">
                    <a:lumMod val="75000"/>
                  </a:schemeClr>
                </a:solidFill>
              </a:rPr>
              <a:t>3600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 of a degree</a:t>
            </a:r>
          </a:p>
          <a:p>
            <a:pPr marL="0" indent="0">
              <a:buNone/>
            </a:pPr>
            <a:r>
              <a:rPr lang="en-NZ" sz="1600" dirty="0" smtClean="0"/>
              <a:t>							( * </a:t>
            </a:r>
            <a:r>
              <a:rPr lang="en-NZ" sz="1600" i="1" dirty="0" smtClean="0"/>
              <a:t>we’ll talk about PSFs shortly</a:t>
            </a:r>
            <a:r>
              <a:rPr lang="en-NZ" sz="1600" dirty="0" smtClean="0"/>
              <a:t> )</a:t>
            </a:r>
          </a:p>
          <a:p>
            <a:endParaRPr lang="en-NZ" sz="1600" dirty="0" smtClean="0"/>
          </a:p>
          <a:p>
            <a:r>
              <a:rPr lang="en-NZ" sz="1600" dirty="0" smtClean="0"/>
              <a:t>Luckily, </a:t>
            </a:r>
            <a:r>
              <a:rPr lang="en-NZ" sz="1600" dirty="0"/>
              <a:t>the telescope was designed to be serviced in </a:t>
            </a:r>
            <a:r>
              <a:rPr lang="en-NZ" sz="1600" dirty="0" smtClean="0"/>
              <a:t>space.</a:t>
            </a:r>
          </a:p>
          <a:p>
            <a:pPr lvl="1"/>
            <a:r>
              <a:rPr lang="en-NZ" sz="1600" dirty="0"/>
              <a:t>after a further five missions, the telescope was repaired and upgraded </a:t>
            </a:r>
            <a:r>
              <a:rPr lang="en-NZ" sz="1600" dirty="0" smtClean="0"/>
              <a:t>(fitted with </a:t>
            </a:r>
            <a:r>
              <a:rPr lang="en-NZ" sz="1600" dirty="0"/>
              <a:t>optics to reverse the aberration).</a:t>
            </a:r>
          </a:p>
          <a:p>
            <a:pPr marL="0" indent="0">
              <a:buNone/>
            </a:pPr>
            <a:r>
              <a:rPr lang="en-NZ" sz="1600" dirty="0"/>
              <a:t> </a:t>
            </a:r>
          </a:p>
          <a:p>
            <a:r>
              <a:rPr lang="en-NZ" sz="1600" dirty="0" smtClean="0"/>
              <a:t>However, as </a:t>
            </a:r>
            <a:r>
              <a:rPr lang="en-NZ" sz="1600" dirty="0"/>
              <a:t>the source of the errors was relatively well understood, </a:t>
            </a:r>
            <a:r>
              <a:rPr lang="en-NZ" sz="1600" dirty="0" smtClean="0"/>
              <a:t>the aberration was deemed to be stable </a:t>
            </a:r>
            <a:r>
              <a:rPr lang="en-NZ" sz="1600" dirty="0"/>
              <a:t>and </a:t>
            </a:r>
            <a:r>
              <a:rPr lang="en-NZ" sz="1600" dirty="0" smtClean="0"/>
              <a:t>that meant signal </a:t>
            </a:r>
            <a:r>
              <a:rPr lang="en-NZ" sz="1600" dirty="0"/>
              <a:t>processing techniques such as </a:t>
            </a:r>
            <a:r>
              <a:rPr lang="en-NZ" sz="1600" dirty="0" smtClean="0">
                <a:solidFill>
                  <a:srgbClr val="FFFF00"/>
                </a:solidFill>
              </a:rPr>
              <a:t>Blind Image Deconvolution</a:t>
            </a:r>
            <a:r>
              <a:rPr lang="en-NZ" sz="1600" dirty="0" smtClean="0"/>
              <a:t> </a:t>
            </a:r>
            <a:r>
              <a:rPr lang="en-NZ" sz="1600" dirty="0"/>
              <a:t>could be used to correct for the </a:t>
            </a:r>
            <a:r>
              <a:rPr lang="en-NZ" sz="1600" dirty="0" smtClean="0"/>
              <a:t>phenomenon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91912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NZ" sz="1600" dirty="0" smtClean="0"/>
                  <a:t>With </a:t>
                </a:r>
                <a:r>
                  <a:rPr lang="en-NZ" sz="1600" dirty="0"/>
                  <a:t>most </a:t>
                </a:r>
                <a:r>
                  <a:rPr lang="en-NZ" sz="1600" dirty="0" smtClean="0"/>
                  <a:t>image restoration techniques, the blurring mechanism, 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sz="1600" dirty="0" smtClean="0"/>
                  <a:t> , is </a:t>
                </a:r>
                <a:r>
                  <a:rPr lang="en-NZ" sz="1600" dirty="0"/>
                  <a:t>assumed to be known </a:t>
                </a:r>
                <a:r>
                  <a:rPr lang="en-NZ" sz="1600" dirty="0" smtClean="0"/>
                  <a:t>explicitly.</a:t>
                </a:r>
              </a:p>
              <a:p>
                <a:pPr lvl="0"/>
                <a:r>
                  <a:rPr lang="en-NZ" sz="1600" dirty="0" smtClean="0"/>
                  <a:t>These techniques are known as </a:t>
                </a:r>
                <a:r>
                  <a:rPr lang="en-NZ" sz="1600" b="1" i="1" dirty="0" smtClean="0">
                    <a:solidFill>
                      <a:srgbClr val="FFFF00"/>
                    </a:solidFill>
                  </a:rPr>
                  <a:t>Classical Linear Image Restoration Techniques</a:t>
                </a:r>
                <a:r>
                  <a:rPr lang="en-NZ" sz="1600" dirty="0" smtClean="0"/>
                  <a:t>. They include:</a:t>
                </a:r>
                <a:endParaRPr lang="en-NZ" sz="1600" dirty="0"/>
              </a:p>
              <a:p>
                <a:pPr lvl="1"/>
                <a:r>
                  <a:rPr lang="en-NZ" sz="1600" dirty="0"/>
                  <a:t>Wiener filtering least-squares </a:t>
                </a:r>
                <a:r>
                  <a:rPr lang="en-NZ" sz="1600" dirty="0" smtClean="0"/>
                  <a:t>filtering</a:t>
                </a:r>
              </a:p>
              <a:p>
                <a:pPr lvl="1"/>
                <a:r>
                  <a:rPr lang="en-NZ" sz="1600" dirty="0" smtClean="0"/>
                  <a:t>Recursive </a:t>
                </a:r>
                <a:r>
                  <a:rPr lang="en-NZ" sz="1600" dirty="0" err="1" smtClean="0"/>
                  <a:t>Kalman</a:t>
                </a:r>
                <a:r>
                  <a:rPr lang="en-NZ" sz="1600" dirty="0" smtClean="0"/>
                  <a:t> filtering,</a:t>
                </a:r>
              </a:p>
              <a:p>
                <a:pPr lvl="1"/>
                <a:r>
                  <a:rPr lang="en-NZ" sz="1600" dirty="0"/>
                  <a:t>C</a:t>
                </a:r>
                <a:r>
                  <a:rPr lang="en-NZ" sz="1600" dirty="0" smtClean="0"/>
                  <a:t>onstrained </a:t>
                </a:r>
                <a:r>
                  <a:rPr lang="en-NZ" sz="1600" dirty="0"/>
                  <a:t>iterative deconvolution</a:t>
                </a:r>
              </a:p>
              <a:p>
                <a:endParaRPr lang="en-NZ" sz="1600" dirty="0" smtClean="0"/>
              </a:p>
              <a:p>
                <a:endParaRPr lang="en-NZ" sz="1600" dirty="0" smtClean="0"/>
              </a:p>
              <a:p>
                <a:r>
                  <a:rPr lang="en-NZ" sz="1600" dirty="0" smtClean="0"/>
                  <a:t>Most of the time the blurring is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not linear</a:t>
                </a:r>
                <a:r>
                  <a:rPr lang="en-NZ" sz="1600" dirty="0" smtClean="0"/>
                  <a:t> and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not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spatially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invariant</a:t>
                </a:r>
                <a:r>
                  <a:rPr lang="en-NZ" sz="1600" dirty="0" smtClean="0"/>
                  <a:t>…</a:t>
                </a:r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en-NZ" sz="1600" b="1" dirty="0" smtClean="0"/>
                  <a:t>	but, for simplicity it is adequate to assume the blurring can be modelled as a Linear Spatially 	Invariant  (LSI) system.</a:t>
                </a:r>
              </a:p>
              <a:p>
                <a:endParaRPr lang="en-NZ" sz="1600" dirty="0" smtClean="0"/>
              </a:p>
              <a:p>
                <a:pPr marL="0" indent="0" algn="ctr">
                  <a:buNone/>
                </a:pPr>
                <a:endParaRPr lang="en-NZ" sz="1600" dirty="0" smtClean="0"/>
              </a:p>
              <a:p>
                <a:pPr marL="0" indent="0" algn="ctr">
                  <a:buNone/>
                </a:pPr>
                <a:endParaRPr lang="en-NZ" sz="1600" dirty="0"/>
              </a:p>
              <a:p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NZ" sz="1600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  <a:blipFill rotWithShape="0">
                <a:blip r:embed="rId2"/>
                <a:stretch>
                  <a:fillRect l="-252" t="-84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7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</p:spPr>
            <p:txBody>
              <a:bodyPr>
                <a:noAutofit/>
              </a:bodyPr>
              <a:lstStyle/>
              <a:p>
                <a:r>
                  <a:rPr lang="en-NZ" sz="1600" dirty="0" smtClean="0"/>
                  <a:t>This type of image </a:t>
                </a:r>
                <a:r>
                  <a:rPr lang="en-NZ" sz="1600" dirty="0"/>
                  <a:t>reconstruction </a:t>
                </a:r>
                <a:r>
                  <a:rPr lang="en-NZ" sz="1600" dirty="0" smtClean="0"/>
                  <a:t>is an example </a:t>
                </a:r>
                <a:r>
                  <a:rPr lang="en-NZ" sz="1600" dirty="0"/>
                  <a:t>of </a:t>
                </a:r>
                <a:r>
                  <a:rPr lang="en-NZ" sz="1600" dirty="0" smtClean="0"/>
                  <a:t>an </a:t>
                </a:r>
                <a:r>
                  <a:rPr lang="en-NZ" sz="1600" b="1" dirty="0" smtClean="0"/>
                  <a:t>inverse </a:t>
                </a:r>
                <a:r>
                  <a:rPr lang="en-NZ" sz="1600" b="1" dirty="0" smtClean="0"/>
                  <a:t>problem…</a:t>
                </a:r>
                <a:endParaRPr lang="en-NZ" sz="1600" b="1" dirty="0" smtClean="0"/>
              </a:p>
              <a:p>
                <a:pPr marL="239712" lvl="1" indent="0">
                  <a:buNone/>
                </a:pPr>
                <a:r>
                  <a:rPr lang="en-NZ" sz="1600" dirty="0" smtClean="0"/>
                  <a:t>… in </a:t>
                </a:r>
                <a:r>
                  <a:rPr lang="en-NZ" sz="1600" dirty="0"/>
                  <a:t>the sense </a:t>
                </a:r>
                <a:r>
                  <a:rPr lang="en-NZ" sz="1600" dirty="0" smtClean="0"/>
                  <a:t>that </a:t>
                </a:r>
                <a:r>
                  <a:rPr lang="en-NZ" sz="1600" dirty="0"/>
                  <a:t>the results of actual observations are used to work out the values of the parameters describing the system</a:t>
                </a:r>
              </a:p>
              <a:p>
                <a:r>
                  <a:rPr lang="en-NZ" sz="1600" dirty="0" smtClean="0"/>
                  <a:t>They are particularly difficult to solve since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not only the underlying image is unknown, but also the blur.</a:t>
                </a:r>
              </a:p>
              <a:p>
                <a:r>
                  <a:rPr lang="en-NZ" sz="1600" dirty="0" smtClean="0"/>
                  <a:t>Sort of like: </a:t>
                </a:r>
              </a:p>
              <a:p>
                <a:pPr marL="0" indent="0" algn="ctr">
                  <a:buNone/>
                </a:pPr>
                <a:r>
                  <a:rPr lang="en-NZ" sz="1600" dirty="0"/>
                  <a:t>A + B + n = C  </a:t>
                </a:r>
              </a:p>
              <a:p>
                <a:pPr marL="0" indent="0" algn="ctr">
                  <a:buNone/>
                </a:pPr>
                <a:r>
                  <a:rPr lang="en-NZ" sz="1600" dirty="0" smtClean="0"/>
                  <a:t>Given </a:t>
                </a:r>
                <a:r>
                  <a:rPr lang="en-NZ" sz="1600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NZ" sz="1600" dirty="0" smtClean="0"/>
                  <a:t>,  solve for </a:t>
                </a:r>
                <a:r>
                  <a:rPr lang="en-NZ" sz="1600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NZ" sz="1600" dirty="0" smtClean="0"/>
                  <a:t>                                                     but you don’t know anything about, B or n ???</a:t>
                </a:r>
              </a:p>
              <a:p>
                <a:r>
                  <a:rPr lang="en-NZ" sz="1600" dirty="0"/>
                  <a:t>In our case: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NZ" sz="16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NZ" sz="1600" dirty="0">
                    <a:latin typeface="Cambria Math" panose="02040503050406030204" pitchFamily="18" charset="0"/>
                  </a:rPr>
                  <a:t> </a:t>
                </a:r>
                <a:r>
                  <a:rPr lang="en-NZ" sz="1600" dirty="0" smtClean="0">
                    <a:latin typeface="Cambria Math" panose="02040503050406030204" pitchFamily="18" charset="0"/>
                  </a:rPr>
                  <a:t>     </a:t>
                </a:r>
                <a:r>
                  <a:rPr lang="en-NZ" sz="1600" dirty="0"/>
                  <a:t>where</a:t>
                </a:r>
              </a:p>
              <a:p>
                <a:pPr marL="0" indent="0">
                  <a:buNone/>
                </a:pPr>
                <a:r>
                  <a:rPr lang="en-NZ" sz="1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NZ" sz="16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b="0" i="1" dirty="0" smtClean="0">
                    <a:latin typeface="Cambria Math" panose="02040503050406030204" pitchFamily="18" charset="0"/>
                  </a:rPr>
                  <a:t>		</a:t>
                </a:r>
                <a:r>
                  <a:rPr lang="en-NZ" sz="1600" dirty="0"/>
                  <a:t>Blurred </a:t>
                </a:r>
                <a:r>
                  <a:rPr lang="en-NZ" sz="1600" dirty="0" smtClean="0"/>
                  <a:t>image                    </a:t>
                </a:r>
                <a:r>
                  <a:rPr lang="en-NZ" sz="1600" b="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b="0" i="1" dirty="0" smtClean="0">
                    <a:latin typeface="Cambria Math" panose="02040503050406030204" pitchFamily="18" charset="0"/>
                  </a:rPr>
                  <a:t>		</a:t>
                </a:r>
                <a:r>
                  <a:rPr lang="en-NZ" sz="1600" dirty="0"/>
                  <a:t>True image</a:t>
                </a:r>
              </a:p>
              <a:p>
                <a:pPr marL="0" indent="0">
                  <a:buNone/>
                </a:pPr>
                <a:r>
                  <a:rPr lang="en-NZ" sz="1600" b="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b="0" i="1" dirty="0" smtClean="0">
                    <a:latin typeface="Cambria Math" panose="02040503050406030204" pitchFamily="18" charset="0"/>
                  </a:rPr>
                  <a:t>		</a:t>
                </a:r>
                <a:r>
                  <a:rPr lang="en-NZ" sz="1600" dirty="0"/>
                  <a:t>Blurring </a:t>
                </a:r>
                <a:r>
                  <a:rPr lang="en-NZ" sz="1600" dirty="0" smtClean="0"/>
                  <a:t>function		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dirty="0" smtClean="0"/>
                  <a:t>		Additive noise</a:t>
                </a:r>
              </a:p>
              <a:p>
                <a:pPr marL="0" indent="0" algn="ctr">
                  <a:buNone/>
                </a:pPr>
                <a:endParaRPr lang="en-NZ" sz="1600" dirty="0" smtClean="0"/>
              </a:p>
              <a:p>
                <a:pPr marL="0" indent="0" algn="ctr">
                  <a:buNone/>
                </a:pPr>
                <a:endParaRPr lang="en-NZ" sz="1600" dirty="0"/>
              </a:p>
              <a:p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NZ" sz="1600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  <a:blipFill rotWithShape="0">
                <a:blip r:embed="rId2"/>
                <a:stretch>
                  <a:fillRect l="-252" t="-8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0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459</TotalTime>
  <Words>1762</Words>
  <Application>Microsoft Office PowerPoint</Application>
  <PresentationFormat>Custom</PresentationFormat>
  <Paragraphs>332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Times New Roman</vt:lpstr>
      <vt:lpstr>Digital Blue Tunnel 16x9</vt:lpstr>
      <vt:lpstr>Blind Deconvolution of Images</vt:lpstr>
      <vt:lpstr>Images and blurring</vt:lpstr>
      <vt:lpstr>Blurring and Noise</vt:lpstr>
      <vt:lpstr>Introducing: Blind Image Deconvolution</vt:lpstr>
      <vt:lpstr>Story Time – Hubble Space Telescope</vt:lpstr>
      <vt:lpstr>Story Time – Hubble Space Telescope</vt:lpstr>
      <vt:lpstr>Story Time – Hubble Space Telescope</vt:lpstr>
      <vt:lpstr>Image Restoration Techniques</vt:lpstr>
      <vt:lpstr>Image Restoration Techniques</vt:lpstr>
      <vt:lpstr>Introducing the Point Spread Function</vt:lpstr>
      <vt:lpstr>Introducing the Point Spread Function</vt:lpstr>
      <vt:lpstr>Introducing the Point Spread Function</vt:lpstr>
      <vt:lpstr>Introducing the Point Spread Function</vt:lpstr>
      <vt:lpstr>Image Restoration Techniques</vt:lpstr>
      <vt:lpstr>Image Restoration Techniques</vt:lpstr>
      <vt:lpstr>Types of Image Deconvolution Techniques</vt:lpstr>
      <vt:lpstr>Types of Image Deconvolution Techniques</vt:lpstr>
      <vt:lpstr>Types of Image Deconvolution Techniques</vt:lpstr>
      <vt:lpstr>Types of Image Deconvolution Techniques</vt:lpstr>
      <vt:lpstr>Blind Image Deconvolution: Davey Algorithm</vt:lpstr>
      <vt:lpstr>Blind Image Deconvolution: Davey Algorithm</vt:lpstr>
      <vt:lpstr>Blind Image Deconvolution: Davey Algorithm</vt:lpstr>
      <vt:lpstr>Blind Image Deconvolution: Davey Algorithm</vt:lpstr>
      <vt:lpstr>The Wiener Filter</vt:lpstr>
      <vt:lpstr>Blind Image Deconvolution: Davey Algorithm</vt:lpstr>
      <vt:lpstr>Blind Image Deconvolution: Davey Algorithm</vt:lpstr>
      <vt:lpstr>Blind Image Deconvolution: Davey Algorithm</vt:lpstr>
      <vt:lpstr>Blind Image Deconvolution: Davey Algorithm</vt:lpstr>
      <vt:lpstr>Blind Image Deconvolution: Davey Algorithm</vt:lpstr>
      <vt:lpstr>Thank you for your attention!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Deconvolution of Images - Glasses For Your Telescope</dc:title>
  <dc:creator>Hayden Brown</dc:creator>
  <cp:lastModifiedBy>Hayden B</cp:lastModifiedBy>
  <cp:revision>69</cp:revision>
  <cp:lastPrinted>2018-06-12T12:14:13Z</cp:lastPrinted>
  <dcterms:created xsi:type="dcterms:W3CDTF">2018-06-05T11:48:25Z</dcterms:created>
  <dcterms:modified xsi:type="dcterms:W3CDTF">2018-06-12T12:25:55Z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_MarkAsFinal">
    <vt:bool>true</vt:bool>
  </property>
</Properties>
</file>